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0"/>
  </p:notesMasterIdLst>
  <p:sldIdLst>
    <p:sldId id="256" r:id="rId2"/>
    <p:sldId id="258" r:id="rId3"/>
    <p:sldId id="259" r:id="rId4"/>
    <p:sldId id="257" r:id="rId5"/>
    <p:sldId id="260" r:id="rId6"/>
    <p:sldId id="261" r:id="rId7"/>
    <p:sldId id="266" r:id="rId8"/>
    <p:sldId id="267" r:id="rId9"/>
    <p:sldId id="262" r:id="rId10"/>
    <p:sldId id="263" r:id="rId11"/>
    <p:sldId id="264" r:id="rId12"/>
    <p:sldId id="272" r:id="rId13"/>
    <p:sldId id="274" r:id="rId14"/>
    <p:sldId id="265" r:id="rId15"/>
    <p:sldId id="268" r:id="rId16"/>
    <p:sldId id="270" r:id="rId17"/>
    <p:sldId id="271" r:id="rId18"/>
    <p:sldId id="273" r:id="rId1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98" d="100"/>
          <a:sy n="98" d="100"/>
        </p:scale>
        <p:origin x="-1096" y="-10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notesMaster" Target="notesMasters/notesMaster1.xml"/><Relationship Id="rId21" Type="http://schemas.openxmlformats.org/officeDocument/2006/relationships/printerSettings" Target="printerSettings/printerSettings1.bin"/><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10.png>
</file>

<file path=ppt/media/image13.png>
</file>

<file path=ppt/media/image15.png>
</file>

<file path=ppt/media/image16.png>
</file>

<file path=ppt/media/image2.jpe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444EC2D-2213-5D4E-9B17-F5DBBF6A901F}" type="datetimeFigureOut">
              <a:rPr lang="en-US" smtClean="0"/>
              <a:t>8/14/18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62A17C6-0C62-1542-AE01-A814093DF32A}" type="slidenum">
              <a:rPr lang="en-US" smtClean="0"/>
              <a:t>‹#›</a:t>
            </a:fld>
            <a:endParaRPr lang="en-US"/>
          </a:p>
        </p:txBody>
      </p:sp>
    </p:spTree>
    <p:extLst>
      <p:ext uri="{BB962C8B-B14F-4D97-AF65-F5344CB8AC3E}">
        <p14:creationId xmlns:p14="http://schemas.microsoft.com/office/powerpoint/2010/main" val="794047636"/>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1E617C6-F1DD-AA47-92F6-6AD8D7E28665}" type="slidenum">
              <a:rPr lang="en-US"/>
              <a:pPr/>
              <a:t>4</a:t>
            </a:fld>
            <a:endParaRPr lang="en-US"/>
          </a:p>
        </p:txBody>
      </p:sp>
      <p:sp>
        <p:nvSpPr>
          <p:cNvPr id="197634" name="Rectangle 2"/>
          <p:cNvSpPr>
            <a:spLocks noGrp="1" noRot="1" noChangeAspect="1" noChangeArrowheads="1" noTextEdit="1"/>
          </p:cNvSpPr>
          <p:nvPr>
            <p:ph type="sldImg"/>
          </p:nvPr>
        </p:nvSpPr>
        <p:spPr>
          <a:ln/>
          <a:extLst>
            <a:ext uri="{FAA26D3D-D897-4be2-8F04-BA451C77F1D7}">
              <ma14:placeholderFlag xmlns:ma14="http://schemas.microsoft.com/office/mac/drawingml/2011/main" val="1"/>
            </a:ext>
          </a:extLst>
        </p:spPr>
      </p:sp>
      <p:sp>
        <p:nvSpPr>
          <p:cNvPr id="197635"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1E617C6-F1DD-AA47-92F6-6AD8D7E28665}" type="slidenum">
              <a:rPr lang="en-US"/>
              <a:pPr/>
              <a:t>5</a:t>
            </a:fld>
            <a:endParaRPr lang="en-US"/>
          </a:p>
        </p:txBody>
      </p:sp>
      <p:sp>
        <p:nvSpPr>
          <p:cNvPr id="197634" name="Rectangle 2"/>
          <p:cNvSpPr>
            <a:spLocks noGrp="1" noRot="1" noChangeAspect="1" noChangeArrowheads="1" noTextEdit="1"/>
          </p:cNvSpPr>
          <p:nvPr>
            <p:ph type="sldImg"/>
          </p:nvPr>
        </p:nvSpPr>
        <p:spPr>
          <a:ln/>
          <a:extLst>
            <a:ext uri="{FAA26D3D-D897-4be2-8F04-BA451C77F1D7}">
              <ma14:placeholderFlag xmlns:ma14="http://schemas.microsoft.com/office/mac/drawingml/2011/main" val="1"/>
            </a:ext>
          </a:extLst>
        </p:spPr>
      </p:sp>
      <p:sp>
        <p:nvSpPr>
          <p:cNvPr id="197635" name="Rectangle 3"/>
          <p:cNvSpPr>
            <a:spLocks noGrp="1" noChangeArrowheads="1"/>
          </p:cNvSpPr>
          <p:nvPr>
            <p:ph type="body" idx="1"/>
          </p:nvPr>
        </p:nvSpPr>
        <p:spPr/>
        <p:txBody>
          <a:bodyPr/>
          <a:lstStyle/>
          <a:p>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1E617C6-F1DD-AA47-92F6-6AD8D7E28665}" type="slidenum">
              <a:rPr lang="en-US"/>
              <a:pPr/>
              <a:t>6</a:t>
            </a:fld>
            <a:endParaRPr lang="en-US"/>
          </a:p>
        </p:txBody>
      </p:sp>
      <p:sp>
        <p:nvSpPr>
          <p:cNvPr id="197634" name="Rectangle 2"/>
          <p:cNvSpPr>
            <a:spLocks noGrp="1" noRot="1" noChangeAspect="1" noChangeArrowheads="1" noTextEdit="1"/>
          </p:cNvSpPr>
          <p:nvPr>
            <p:ph type="sldImg"/>
          </p:nvPr>
        </p:nvSpPr>
        <p:spPr>
          <a:ln/>
          <a:extLst>
            <a:ext uri="{FAA26D3D-D897-4be2-8F04-BA451C77F1D7}">
              <ma14:placeholderFlag xmlns:ma14="http://schemas.microsoft.com/office/mac/drawingml/2011/main" val="1"/>
            </a:ext>
          </a:extLst>
        </p:spPr>
      </p:sp>
      <p:sp>
        <p:nvSpPr>
          <p:cNvPr id="197635" name="Rectangle 3"/>
          <p:cNvSpPr>
            <a:spLocks noGrp="1" noChangeArrowheads="1"/>
          </p:cNvSpPr>
          <p:nvPr>
            <p:ph type="body" idx="1"/>
          </p:nvPr>
        </p:nvSpPr>
        <p:spPr/>
        <p:txBody>
          <a:bodyPr/>
          <a:lstStyle/>
          <a:p>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1E617C6-F1DD-AA47-92F6-6AD8D7E28665}" type="slidenum">
              <a:rPr lang="en-US"/>
              <a:pPr/>
              <a:t>7</a:t>
            </a:fld>
            <a:endParaRPr lang="en-US"/>
          </a:p>
        </p:txBody>
      </p:sp>
      <p:sp>
        <p:nvSpPr>
          <p:cNvPr id="197634" name="Rectangle 2"/>
          <p:cNvSpPr>
            <a:spLocks noGrp="1" noRot="1" noChangeAspect="1" noChangeArrowheads="1" noTextEdit="1"/>
          </p:cNvSpPr>
          <p:nvPr>
            <p:ph type="sldImg"/>
          </p:nvPr>
        </p:nvSpPr>
        <p:spPr>
          <a:ln/>
          <a:extLst>
            <a:ext uri="{FAA26D3D-D897-4be2-8F04-BA451C77F1D7}">
              <ma14:placeholderFlag xmlns:ma14="http://schemas.microsoft.com/office/mac/drawingml/2011/main" val="1"/>
            </a:ext>
          </a:extLst>
        </p:spPr>
      </p:sp>
      <p:sp>
        <p:nvSpPr>
          <p:cNvPr id="197635" name="Rectangle 3"/>
          <p:cNvSpPr>
            <a:spLocks noGrp="1" noChangeArrowheads="1"/>
          </p:cNvSpPr>
          <p:nvPr>
            <p:ph type="body" idx="1"/>
          </p:nvPr>
        </p:nvSpPr>
        <p:spPr/>
        <p:txBody>
          <a:bodyPr/>
          <a:lstStyle/>
          <a:p>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1E617C6-F1DD-AA47-92F6-6AD8D7E28665}" type="slidenum">
              <a:rPr lang="en-US"/>
              <a:pPr/>
              <a:t>8</a:t>
            </a:fld>
            <a:endParaRPr lang="en-US"/>
          </a:p>
        </p:txBody>
      </p:sp>
      <p:sp>
        <p:nvSpPr>
          <p:cNvPr id="197634" name="Rectangle 2"/>
          <p:cNvSpPr>
            <a:spLocks noGrp="1" noRot="1" noChangeAspect="1" noChangeArrowheads="1" noTextEdit="1"/>
          </p:cNvSpPr>
          <p:nvPr>
            <p:ph type="sldImg"/>
          </p:nvPr>
        </p:nvSpPr>
        <p:spPr>
          <a:ln/>
          <a:extLst>
            <a:ext uri="{FAA26D3D-D897-4be2-8F04-BA451C77F1D7}">
              <ma14:placeholderFlag xmlns:ma14="http://schemas.microsoft.com/office/mac/drawingml/2011/main" val="1"/>
            </a:ext>
          </a:extLst>
        </p:spPr>
      </p:sp>
      <p:sp>
        <p:nvSpPr>
          <p:cNvPr id="197635" name="Rectangle 3"/>
          <p:cNvSpPr>
            <a:spLocks noGrp="1" noChangeArrowheads="1"/>
          </p:cNvSpPr>
          <p:nvPr>
            <p:ph type="body" idx="1"/>
          </p:nvPr>
        </p:nvSpPr>
        <p:spPr/>
        <p:txBody>
          <a:bodyPr/>
          <a:lstStyle/>
          <a:p>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right side of Figure 5 highlights those actions that occur if the anxiety level of the agent exceeds the agent’s hyper-vigilance threshold. When this occurs the agent searches for other agents in the same group who have also surpassed their hyper-vigilance threshold to share in a religious ritual. The process of seeking out potential ritual partners begins with the agent searching his/her social network connections, then (if necessary) searching the social network connections of each agent to which s/he is connected. These rituals reflect meetings that occur after an individual tragedy or stressful time (Murphy et al. 2002; </a:t>
            </a:r>
            <a:r>
              <a:rPr lang="en-US" dirty="0" err="1" smtClean="0"/>
              <a:t>Gozdziak</a:t>
            </a:r>
            <a:r>
              <a:rPr lang="en-US" dirty="0" smtClean="0"/>
              <a:t> 2002).</a:t>
            </a:r>
          </a:p>
          <a:p>
            <a:endParaRPr lang="en-US" dirty="0" smtClean="0"/>
          </a:p>
          <a:p>
            <a:r>
              <a:rPr lang="en-US" dirty="0" smtClean="0"/>
              <a:t>If an agent finds a sufficient number of </a:t>
            </a:r>
            <a:r>
              <a:rPr lang="en-US" dirty="0" err="1" smtClean="0"/>
              <a:t>agentswhohave</a:t>
            </a:r>
            <a:r>
              <a:rPr lang="en-US" dirty="0" smtClean="0"/>
              <a:t> also passed their hyper-vigilance threshold then a ritual cluster is formed among the agents. While agents are scanning for, or are in, a ritual cluster they can no longer experience hazards. Furthermore, agents in a cluster are unavailable to participate in ritual clusters with other agents. If an agent is unable to find a sufficient number of agents to form a ritual cluster then s/he continue the search in the next time step.</a:t>
            </a:r>
          </a:p>
          <a:p>
            <a:endParaRPr lang="en-US" dirty="0" smtClean="0"/>
          </a:p>
          <a:p>
            <a:r>
              <a:rPr lang="en-US" dirty="0" smtClean="0"/>
              <a:t>Once a ritual cluster is formed: (1) the AP value of the agent is increased according to Equation 2, (2) the SP value of the agent is increased according to Equation 3, and (3) the anxiety of all the agents in the cluster is decreased according to Equation 1 when a hazard is not perceived. These actions occur for each agent in the cluster each time step. When the anxiety level of each agent in the cluster is below each agent’s hyper vigilance threshold then the ritual is complete and the cluster disbands. Figure 6 shows a screen shot of a population of 14 agents (8 majority group / 6 minority group) where three ritual clusters exist (2 majority group / 1 minority group) at the given time step.</a:t>
            </a:r>
            <a:endParaRPr lang="en-US" dirty="0"/>
          </a:p>
        </p:txBody>
      </p:sp>
      <p:sp>
        <p:nvSpPr>
          <p:cNvPr id="4" name="Slide Number Placeholder 3"/>
          <p:cNvSpPr>
            <a:spLocks noGrp="1"/>
          </p:cNvSpPr>
          <p:nvPr>
            <p:ph type="sldNum" sz="quarter" idx="10"/>
          </p:nvPr>
        </p:nvSpPr>
        <p:spPr/>
        <p:txBody>
          <a:bodyPr/>
          <a:lstStyle/>
          <a:p>
            <a:fld id="{862A17C6-0C62-1542-AE01-A814093DF32A}" type="slidenum">
              <a:rPr lang="en-US" smtClean="0"/>
              <a:t>10</a:t>
            </a:fld>
            <a:endParaRPr lang="en-US"/>
          </a:p>
        </p:txBody>
      </p:sp>
    </p:spTree>
    <p:extLst>
      <p:ext uri="{BB962C8B-B14F-4D97-AF65-F5344CB8AC3E}">
        <p14:creationId xmlns:p14="http://schemas.microsoft.com/office/powerpoint/2010/main" val="12520230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62A17C6-0C62-1542-AE01-A814093DF32A}" type="slidenum">
              <a:rPr lang="en-US" smtClean="0"/>
              <a:t>11</a:t>
            </a:fld>
            <a:endParaRPr lang="en-US"/>
          </a:p>
        </p:txBody>
      </p:sp>
    </p:spTree>
    <p:extLst>
      <p:ext uri="{BB962C8B-B14F-4D97-AF65-F5344CB8AC3E}">
        <p14:creationId xmlns:p14="http://schemas.microsoft.com/office/powerpoint/2010/main" val="4578467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we investigate the extent to which the model produces mutually escalating xenophobic anxiety. There is not a requirement within the model for there to be a time series of mutually escalating anxiety. To understand how frequently this condition can occur we conducted a sweep of the model’s parameter space. The values of the following variables are altered in the parameter sweep: (a) percentage of agents in the majority group; (b) the mode of the distribution governing the agent threshold for natural, predation, social, and contagion hazards; and (c) the mode of the distribution governing the intensity value for natural, predation, social and contagion hazards. The parameter sweep produced data for a combined 5,000,000 time steps of the model across 20,000 runs (each run extends across 250 time steps). Of those 5,000,000 time steps, 1,212,673 (24.25%) lie within an interval of escalating levels of anxiety for one or both of the groups.</a:t>
            </a:r>
          </a:p>
          <a:p>
            <a:endParaRPr lang="en-US" dirty="0" smtClean="0"/>
          </a:p>
          <a:p>
            <a:r>
              <a:rPr lang="en-US" dirty="0" smtClean="0"/>
              <a:t>This percentage is significant. If our model sampled probability distributions randomly we would expect a far greater proportion of time steps (43.75%) to occur within windows of escalating anxiety, whether the duration of escalation is short or long. </a:t>
            </a:r>
            <a:r>
              <a:rPr lang="en-US" dirty="0" err="1" smtClean="0"/>
              <a:t>Butwe</a:t>
            </a:r>
            <a:r>
              <a:rPr lang="en-US" dirty="0" smtClean="0"/>
              <a:t> see 24.25% not 43.75%. This relatively </a:t>
            </a:r>
            <a:r>
              <a:rPr lang="en-US" dirty="0" err="1" smtClean="0"/>
              <a:t>lowpercentage</a:t>
            </a:r>
            <a:r>
              <a:rPr lang="en-US" dirty="0" smtClean="0"/>
              <a:t> reflects the manner in which conditions within our model must combine to produce escalating levels of anxiety.</a:t>
            </a:r>
          </a:p>
          <a:p>
            <a:endParaRPr lang="en-US" dirty="0" smtClean="0"/>
          </a:p>
          <a:p>
            <a:r>
              <a:rPr lang="en-US" sz="1200" b="0" i="0" u="none" strike="noStrike" kern="1200" baseline="0" dirty="0" smtClean="0">
                <a:solidFill>
                  <a:schemeClr val="tx1"/>
                </a:solidFill>
                <a:latin typeface="+mn-lt"/>
                <a:ea typeface="+mn-ea"/>
                <a:cs typeface="+mn-cs"/>
              </a:rPr>
              <a:t> It also shows that the most common escalating xenophobic anxiety time series is: Minority Group Escalating /</a:t>
            </a:r>
          </a:p>
          <a:p>
            <a:r>
              <a:rPr lang="en-US" sz="1200" b="0" i="0" u="none" strike="noStrike" kern="1200" baseline="0" dirty="0" smtClean="0">
                <a:solidFill>
                  <a:schemeClr val="tx1"/>
                </a:solidFill>
                <a:latin typeface="+mn-lt"/>
                <a:ea typeface="+mn-ea"/>
                <a:cs typeface="+mn-cs"/>
              </a:rPr>
              <a:t>Majority Group Not. Recall that a requirement for an agent to experience a social or a contagion hazard is for</a:t>
            </a:r>
          </a:p>
          <a:p>
            <a:r>
              <a:rPr lang="en-US" sz="1200" b="0" i="0" u="none" strike="noStrike" kern="1200" baseline="0" dirty="0" smtClean="0">
                <a:solidFill>
                  <a:schemeClr val="tx1"/>
                </a:solidFill>
                <a:latin typeface="+mn-lt"/>
                <a:ea typeface="+mn-ea"/>
                <a:cs typeface="+mn-cs"/>
              </a:rPr>
              <a:t>the agent to locate another agent from the other group within a specified radius. Since there are more majority</a:t>
            </a:r>
          </a:p>
          <a:p>
            <a:r>
              <a:rPr lang="en-US" sz="1200" b="0" i="0" u="none" strike="noStrike" kern="1200" baseline="0" dirty="0" smtClean="0">
                <a:solidFill>
                  <a:schemeClr val="tx1"/>
                </a:solidFill>
                <a:latin typeface="+mn-lt"/>
                <a:ea typeface="+mn-ea"/>
                <a:cs typeface="+mn-cs"/>
              </a:rPr>
              <a:t>group agents than minority group agents, minority group agents have an easier time locating agents on the</a:t>
            </a:r>
          </a:p>
          <a:p>
            <a:r>
              <a:rPr lang="en-US" sz="1200" b="0" i="0" u="none" strike="noStrike" kern="1200" baseline="0" dirty="0" smtClean="0">
                <a:solidFill>
                  <a:schemeClr val="tx1"/>
                </a:solidFill>
                <a:latin typeface="+mn-lt"/>
                <a:ea typeface="+mn-ea"/>
                <a:cs typeface="+mn-cs"/>
              </a:rPr>
              <a:t>landscape </a:t>
            </a:r>
            <a:r>
              <a:rPr lang="en-US" sz="1200" b="0" i="0" u="none" strike="noStrike" kern="1200" baseline="0" dirty="0" err="1" smtClean="0">
                <a:solidFill>
                  <a:schemeClr val="tx1"/>
                </a:solidFill>
                <a:latin typeface="+mn-lt"/>
                <a:ea typeface="+mn-ea"/>
                <a:cs typeface="+mn-cs"/>
              </a:rPr>
              <a:t>fromthe</a:t>
            </a:r>
            <a:r>
              <a:rPr lang="en-US" sz="1200" b="0" i="0" u="none" strike="noStrike" kern="1200" baseline="0" dirty="0" smtClean="0">
                <a:solidFill>
                  <a:schemeClr val="tx1"/>
                </a:solidFill>
                <a:latin typeface="+mn-lt"/>
                <a:ea typeface="+mn-ea"/>
                <a:cs typeface="+mn-cs"/>
              </a:rPr>
              <a:t> majority group. This results in agents within the minority group experiencing more encounters</a:t>
            </a:r>
          </a:p>
          <a:p>
            <a:r>
              <a:rPr lang="en-US" sz="1200" b="0" i="0" u="none" strike="noStrike" kern="1200" baseline="0" dirty="0" smtClean="0">
                <a:solidFill>
                  <a:schemeClr val="tx1"/>
                </a:solidFill>
                <a:latin typeface="+mn-lt"/>
                <a:ea typeface="+mn-ea"/>
                <a:cs typeface="+mn-cs"/>
              </a:rPr>
              <a:t>with potential social and contagion hazards thereby making </a:t>
            </a:r>
            <a:r>
              <a:rPr lang="en-US" sz="1200" b="0" i="0" u="none" strike="noStrike" kern="1200" baseline="0" dirty="0" err="1" smtClean="0">
                <a:solidFill>
                  <a:schemeClr val="tx1"/>
                </a:solidFill>
                <a:latin typeface="+mn-lt"/>
                <a:ea typeface="+mn-ea"/>
                <a:cs typeface="+mn-cs"/>
              </a:rPr>
              <a:t>aect</a:t>
            </a:r>
            <a:r>
              <a:rPr lang="en-US" sz="1200" b="0" i="0" u="none" strike="noStrike" kern="1200" baseline="0" dirty="0" smtClean="0">
                <a:solidFill>
                  <a:schemeClr val="tx1"/>
                </a:solidFill>
                <a:latin typeface="+mn-lt"/>
                <a:ea typeface="+mn-ea"/>
                <a:cs typeface="+mn-cs"/>
              </a:rPr>
              <a:t> increases more likely. The frequency of</a:t>
            </a:r>
          </a:p>
          <a:p>
            <a:r>
              <a:rPr lang="en-US" sz="1200" b="0" i="0" u="none" strike="noStrike" kern="1200" baseline="0" dirty="0" smtClean="0">
                <a:solidFill>
                  <a:schemeClr val="tx1"/>
                </a:solidFill>
                <a:latin typeface="+mn-lt"/>
                <a:ea typeface="+mn-ea"/>
                <a:cs typeface="+mn-cs"/>
              </a:rPr>
              <a:t>mutual escalation and the Majority Group Escalating / Minority Group Not Escalating is similar, meaning that</a:t>
            </a:r>
          </a:p>
          <a:p>
            <a:r>
              <a:rPr lang="en-US" sz="1200" b="0" i="0" u="none" strike="noStrike" kern="1200" baseline="0" dirty="0" smtClean="0">
                <a:solidFill>
                  <a:schemeClr val="tx1"/>
                </a:solidFill>
                <a:latin typeface="+mn-lt"/>
                <a:ea typeface="+mn-ea"/>
                <a:cs typeface="+mn-cs"/>
              </a:rPr>
              <a:t>about half the time the majority group experiences escalating anxiety, so does the minority group.</a:t>
            </a:r>
            <a:endParaRPr lang="en-US" dirty="0" smtClean="0"/>
          </a:p>
          <a:p>
            <a:endParaRPr lang="en-US" dirty="0"/>
          </a:p>
        </p:txBody>
      </p:sp>
      <p:sp>
        <p:nvSpPr>
          <p:cNvPr id="4" name="Slide Number Placeholder 3"/>
          <p:cNvSpPr>
            <a:spLocks noGrp="1"/>
          </p:cNvSpPr>
          <p:nvPr>
            <p:ph type="sldNum" sz="quarter" idx="10"/>
          </p:nvPr>
        </p:nvSpPr>
        <p:spPr/>
        <p:txBody>
          <a:bodyPr/>
          <a:lstStyle/>
          <a:p>
            <a:fld id="{862A17C6-0C62-1542-AE01-A814093DF32A}" type="slidenum">
              <a:rPr lang="en-US" smtClean="0"/>
              <a:t>12</a:t>
            </a:fld>
            <a:endParaRPr lang="en-US"/>
          </a:p>
        </p:txBody>
      </p:sp>
    </p:spTree>
    <p:extLst>
      <p:ext uri="{BB962C8B-B14F-4D97-AF65-F5344CB8AC3E}">
        <p14:creationId xmlns:p14="http://schemas.microsoft.com/office/powerpoint/2010/main" val="4578467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ight Triangle 6"/>
          <p:cNvSpPr/>
          <p:nvPr/>
        </p:nvSpPr>
        <p:spPr>
          <a:xfrm>
            <a:off x="0" y="2647950"/>
            <a:ext cx="3571875" cy="4210050"/>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a:off x="-2380" y="-925"/>
            <a:ext cx="9146380" cy="6858925"/>
          </a:xfrm>
          <a:custGeom>
            <a:avLst/>
            <a:gdLst>
              <a:gd name="connsiteX0" fmla="*/ 0 w 3350419"/>
              <a:gd name="connsiteY0" fmla="*/ 2081213 h 2083594"/>
              <a:gd name="connsiteX1" fmla="*/ 3031331 w 3350419"/>
              <a:gd name="connsiteY1" fmla="*/ 0 h 2083594"/>
              <a:gd name="connsiteX2" fmla="*/ 3350419 w 3350419"/>
              <a:gd name="connsiteY2" fmla="*/ 80963 h 2083594"/>
              <a:gd name="connsiteX3" fmla="*/ 3350419 w 3350419"/>
              <a:gd name="connsiteY3" fmla="*/ 2083594 h 2083594"/>
              <a:gd name="connsiteX4" fmla="*/ 0 w 3350419"/>
              <a:gd name="connsiteY4" fmla="*/ 2081213 h 2083594"/>
              <a:gd name="connsiteX0" fmla="*/ 0 w 3112294"/>
              <a:gd name="connsiteY0" fmla="*/ 2019301 h 2083594"/>
              <a:gd name="connsiteX1" fmla="*/ 2793206 w 3112294"/>
              <a:gd name="connsiteY1" fmla="*/ 0 h 2083594"/>
              <a:gd name="connsiteX2" fmla="*/ 3112294 w 3112294"/>
              <a:gd name="connsiteY2" fmla="*/ 80963 h 2083594"/>
              <a:gd name="connsiteX3" fmla="*/ 3112294 w 3112294"/>
              <a:gd name="connsiteY3" fmla="*/ 2083594 h 2083594"/>
              <a:gd name="connsiteX4" fmla="*/ 0 w 3112294"/>
              <a:gd name="connsiteY4" fmla="*/ 2019301 h 2083594"/>
              <a:gd name="connsiteX0" fmla="*/ 0 w 3345656"/>
              <a:gd name="connsiteY0" fmla="*/ 2097882 h 2097882"/>
              <a:gd name="connsiteX1" fmla="*/ 3026568 w 3345656"/>
              <a:gd name="connsiteY1" fmla="*/ 0 h 2097882"/>
              <a:gd name="connsiteX2" fmla="*/ 3345656 w 3345656"/>
              <a:gd name="connsiteY2" fmla="*/ 80963 h 2097882"/>
              <a:gd name="connsiteX3" fmla="*/ 3345656 w 3345656"/>
              <a:gd name="connsiteY3" fmla="*/ 2083594 h 2097882"/>
              <a:gd name="connsiteX4" fmla="*/ 0 w 3345656"/>
              <a:gd name="connsiteY4" fmla="*/ 2097882 h 2097882"/>
              <a:gd name="connsiteX0" fmla="*/ 0 w 2800350"/>
              <a:gd name="connsiteY0" fmla="*/ 1935957 h 2083594"/>
              <a:gd name="connsiteX1" fmla="*/ 2481262 w 2800350"/>
              <a:gd name="connsiteY1" fmla="*/ 0 h 2083594"/>
              <a:gd name="connsiteX2" fmla="*/ 2800350 w 2800350"/>
              <a:gd name="connsiteY2" fmla="*/ 80963 h 2083594"/>
              <a:gd name="connsiteX3" fmla="*/ 2800350 w 2800350"/>
              <a:gd name="connsiteY3" fmla="*/ 2083594 h 2083594"/>
              <a:gd name="connsiteX4" fmla="*/ 0 w 2800350"/>
              <a:gd name="connsiteY4" fmla="*/ 1935957 h 2083594"/>
              <a:gd name="connsiteX0" fmla="*/ 0 w 3352800"/>
              <a:gd name="connsiteY0" fmla="*/ 2083594 h 2083594"/>
              <a:gd name="connsiteX1" fmla="*/ 3033712 w 3352800"/>
              <a:gd name="connsiteY1" fmla="*/ 0 h 2083594"/>
              <a:gd name="connsiteX2" fmla="*/ 3352800 w 3352800"/>
              <a:gd name="connsiteY2" fmla="*/ 80963 h 2083594"/>
              <a:gd name="connsiteX3" fmla="*/ 3352800 w 3352800"/>
              <a:gd name="connsiteY3" fmla="*/ 2083594 h 2083594"/>
              <a:gd name="connsiteX4" fmla="*/ 0 w 3352800"/>
              <a:gd name="connsiteY4" fmla="*/ 2083594 h 2083594"/>
              <a:gd name="connsiteX0" fmla="*/ 0 w 3352800"/>
              <a:gd name="connsiteY0" fmla="*/ 2002631 h 2002631"/>
              <a:gd name="connsiteX1" fmla="*/ 3033712 w 3352800"/>
              <a:gd name="connsiteY1" fmla="*/ 15716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988469 w 3352800"/>
              <a:gd name="connsiteY1" fmla="*/ 59530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3966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45314 w 3352800"/>
              <a:gd name="connsiteY1" fmla="*/ 1224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4839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75865 w 3352800"/>
              <a:gd name="connsiteY1" fmla="*/ 8178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901 h 2002901"/>
              <a:gd name="connsiteX1" fmla="*/ 2836585 w 3352800"/>
              <a:gd name="connsiteY1" fmla="*/ 0 h 2002901"/>
              <a:gd name="connsiteX2" fmla="*/ 3352800 w 3352800"/>
              <a:gd name="connsiteY2" fmla="*/ 270 h 2002901"/>
              <a:gd name="connsiteX3" fmla="*/ 3352800 w 3352800"/>
              <a:gd name="connsiteY3" fmla="*/ 2002901 h 2002901"/>
              <a:gd name="connsiteX4" fmla="*/ 0 w 3352800"/>
              <a:gd name="connsiteY4" fmla="*/ 2002901 h 20029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2800" h="2002901">
                <a:moveTo>
                  <a:pt x="0" y="2002901"/>
                </a:moveTo>
                <a:lnTo>
                  <a:pt x="2836585" y="0"/>
                </a:lnTo>
                <a:lnTo>
                  <a:pt x="3352800" y="270"/>
                </a:lnTo>
                <a:lnTo>
                  <a:pt x="3352800" y="2002901"/>
                </a:lnTo>
                <a:lnTo>
                  <a:pt x="0" y="2002901"/>
                </a:lnTo>
                <a:close/>
              </a:path>
            </a:pathLst>
          </a:cu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rot="19140000">
            <a:off x="817112" y="1730403"/>
            <a:ext cx="5648623" cy="1204306"/>
          </a:xfrm>
        </p:spPr>
        <p:txBody>
          <a:bodyPr bIns="9144" anchor="b"/>
          <a:lstStyle>
            <a:lvl1pPr>
              <a:defRPr sz="3200"/>
            </a:lvl1pPr>
          </a:lstStyle>
          <a:p>
            <a:r>
              <a:rPr lang="en-US" smtClean="0"/>
              <a:t>Click to edit Master title style</a:t>
            </a:r>
            <a:endParaRPr lang="en-US" dirty="0"/>
          </a:p>
        </p:txBody>
      </p:sp>
      <p:sp>
        <p:nvSpPr>
          <p:cNvPr id="3" name="Subtitle 2"/>
          <p:cNvSpPr>
            <a:spLocks noGrp="1"/>
          </p:cNvSpPr>
          <p:nvPr>
            <p:ph type="subTitle" idx="1"/>
          </p:nvPr>
        </p:nvSpPr>
        <p:spPr>
          <a:xfrm rot="19140000">
            <a:off x="1212277" y="2470925"/>
            <a:ext cx="6511131" cy="329259"/>
          </a:xfrm>
        </p:spPr>
        <p:txBody>
          <a:bodyPr tIns="9144">
            <a:normAutofit/>
          </a:bodyPr>
          <a:lstStyle>
            <a:lvl1pPr marL="0" indent="0" algn="l">
              <a:buNone/>
              <a:defRPr kumimoji="0" lang="en-US" sz="1400" b="0" i="0" u="none" strike="noStrike" kern="1200" cap="all" spc="400" normalizeH="0" baseline="0" noProof="0" dirty="0" smtClean="0">
                <a:ln>
                  <a:noFill/>
                </a:ln>
                <a:solidFill>
                  <a:schemeClr val="tx1"/>
                </a:solidFill>
                <a:effectLst/>
                <a:uLnTx/>
                <a:uFillTx/>
                <a:latin typeface="+mn-lt"/>
                <a:ea typeface="+mj-ea"/>
                <a:cs typeface="Tunga" pitchFamily="2"/>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marL="0" marR="0" lvl="0" indent="0" algn="l" defTabSz="914400" rtl="0" eaLnBrk="1" fontAlgn="auto" latinLnBrk="0" hangingPunct="1">
              <a:lnSpc>
                <a:spcPct val="100000"/>
              </a:lnSpc>
              <a:spcBef>
                <a:spcPts val="0"/>
              </a:spcBef>
              <a:spcAft>
                <a:spcPts val="0"/>
              </a:spcAft>
              <a:buClr>
                <a:schemeClr val="accent1"/>
              </a:buClr>
              <a:buSzPct val="100000"/>
              <a:buFont typeface="Arial" pitchFamily="34" charset="0"/>
              <a:buNone/>
              <a:tabLst/>
              <a:defRPr/>
            </a:pPr>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540C790F-0206-7E42-B9A0-A8D5AB6A80D7}" type="datetimeFigureOut">
              <a:rPr lang="en-US" smtClean="0"/>
              <a:t>8/14/18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91F29B-F78F-A345-B0BC-57DD2E1CBBFF}"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40C790F-0206-7E42-B9A0-A8D5AB6A80D7}" type="datetimeFigureOut">
              <a:rPr lang="en-US" smtClean="0"/>
              <a:t>8/14/18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91F29B-F78F-A345-B0BC-57DD2E1CBBFF}"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2057400" cy="4678362"/>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274639"/>
            <a:ext cx="6019800" cy="467836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40C790F-0206-7E42-B9A0-A8D5AB6A80D7}" type="datetimeFigureOut">
              <a:rPr lang="en-US" smtClean="0"/>
              <a:t>8/14/18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91F29B-F78F-A345-B0BC-57DD2E1CBBFF}"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40C790F-0206-7E42-B9A0-A8D5AB6A80D7}" type="datetimeFigureOut">
              <a:rPr lang="en-US" smtClean="0"/>
              <a:t>8/14/18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91F29B-F78F-A345-B0BC-57DD2E1CBBFF}"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8" name="Freeform 7"/>
          <p:cNvSpPr/>
          <p:nvPr/>
        </p:nvSpPr>
        <p:spPr>
          <a:xfrm>
            <a:off x="-2380" y="-925"/>
            <a:ext cx="9146380" cy="6858925"/>
          </a:xfrm>
          <a:custGeom>
            <a:avLst/>
            <a:gdLst>
              <a:gd name="connsiteX0" fmla="*/ 0 w 3350419"/>
              <a:gd name="connsiteY0" fmla="*/ 2081213 h 2083594"/>
              <a:gd name="connsiteX1" fmla="*/ 3031331 w 3350419"/>
              <a:gd name="connsiteY1" fmla="*/ 0 h 2083594"/>
              <a:gd name="connsiteX2" fmla="*/ 3350419 w 3350419"/>
              <a:gd name="connsiteY2" fmla="*/ 80963 h 2083594"/>
              <a:gd name="connsiteX3" fmla="*/ 3350419 w 3350419"/>
              <a:gd name="connsiteY3" fmla="*/ 2083594 h 2083594"/>
              <a:gd name="connsiteX4" fmla="*/ 0 w 3350419"/>
              <a:gd name="connsiteY4" fmla="*/ 2081213 h 2083594"/>
              <a:gd name="connsiteX0" fmla="*/ 0 w 3112294"/>
              <a:gd name="connsiteY0" fmla="*/ 2019301 h 2083594"/>
              <a:gd name="connsiteX1" fmla="*/ 2793206 w 3112294"/>
              <a:gd name="connsiteY1" fmla="*/ 0 h 2083594"/>
              <a:gd name="connsiteX2" fmla="*/ 3112294 w 3112294"/>
              <a:gd name="connsiteY2" fmla="*/ 80963 h 2083594"/>
              <a:gd name="connsiteX3" fmla="*/ 3112294 w 3112294"/>
              <a:gd name="connsiteY3" fmla="*/ 2083594 h 2083594"/>
              <a:gd name="connsiteX4" fmla="*/ 0 w 3112294"/>
              <a:gd name="connsiteY4" fmla="*/ 2019301 h 2083594"/>
              <a:gd name="connsiteX0" fmla="*/ 0 w 3345656"/>
              <a:gd name="connsiteY0" fmla="*/ 2097882 h 2097882"/>
              <a:gd name="connsiteX1" fmla="*/ 3026568 w 3345656"/>
              <a:gd name="connsiteY1" fmla="*/ 0 h 2097882"/>
              <a:gd name="connsiteX2" fmla="*/ 3345656 w 3345656"/>
              <a:gd name="connsiteY2" fmla="*/ 80963 h 2097882"/>
              <a:gd name="connsiteX3" fmla="*/ 3345656 w 3345656"/>
              <a:gd name="connsiteY3" fmla="*/ 2083594 h 2097882"/>
              <a:gd name="connsiteX4" fmla="*/ 0 w 3345656"/>
              <a:gd name="connsiteY4" fmla="*/ 2097882 h 2097882"/>
              <a:gd name="connsiteX0" fmla="*/ 0 w 2800350"/>
              <a:gd name="connsiteY0" fmla="*/ 1935957 h 2083594"/>
              <a:gd name="connsiteX1" fmla="*/ 2481262 w 2800350"/>
              <a:gd name="connsiteY1" fmla="*/ 0 h 2083594"/>
              <a:gd name="connsiteX2" fmla="*/ 2800350 w 2800350"/>
              <a:gd name="connsiteY2" fmla="*/ 80963 h 2083594"/>
              <a:gd name="connsiteX3" fmla="*/ 2800350 w 2800350"/>
              <a:gd name="connsiteY3" fmla="*/ 2083594 h 2083594"/>
              <a:gd name="connsiteX4" fmla="*/ 0 w 2800350"/>
              <a:gd name="connsiteY4" fmla="*/ 1935957 h 2083594"/>
              <a:gd name="connsiteX0" fmla="*/ 0 w 3352800"/>
              <a:gd name="connsiteY0" fmla="*/ 2083594 h 2083594"/>
              <a:gd name="connsiteX1" fmla="*/ 3033712 w 3352800"/>
              <a:gd name="connsiteY1" fmla="*/ 0 h 2083594"/>
              <a:gd name="connsiteX2" fmla="*/ 3352800 w 3352800"/>
              <a:gd name="connsiteY2" fmla="*/ 80963 h 2083594"/>
              <a:gd name="connsiteX3" fmla="*/ 3352800 w 3352800"/>
              <a:gd name="connsiteY3" fmla="*/ 2083594 h 2083594"/>
              <a:gd name="connsiteX4" fmla="*/ 0 w 3352800"/>
              <a:gd name="connsiteY4" fmla="*/ 2083594 h 2083594"/>
              <a:gd name="connsiteX0" fmla="*/ 0 w 3352800"/>
              <a:gd name="connsiteY0" fmla="*/ 2002631 h 2002631"/>
              <a:gd name="connsiteX1" fmla="*/ 3033712 w 3352800"/>
              <a:gd name="connsiteY1" fmla="*/ 15716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988469 w 3352800"/>
              <a:gd name="connsiteY1" fmla="*/ 59530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3966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45314 w 3352800"/>
              <a:gd name="connsiteY1" fmla="*/ 1224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4839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75865 w 3352800"/>
              <a:gd name="connsiteY1" fmla="*/ 8178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901 h 2002901"/>
              <a:gd name="connsiteX1" fmla="*/ 2836585 w 3352800"/>
              <a:gd name="connsiteY1" fmla="*/ 0 h 2002901"/>
              <a:gd name="connsiteX2" fmla="*/ 3352800 w 3352800"/>
              <a:gd name="connsiteY2" fmla="*/ 270 h 2002901"/>
              <a:gd name="connsiteX3" fmla="*/ 3352800 w 3352800"/>
              <a:gd name="connsiteY3" fmla="*/ 2002901 h 2002901"/>
              <a:gd name="connsiteX4" fmla="*/ 0 w 3352800"/>
              <a:gd name="connsiteY4" fmla="*/ 2002901 h 20029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2800" h="2002901">
                <a:moveTo>
                  <a:pt x="0" y="2002901"/>
                </a:moveTo>
                <a:lnTo>
                  <a:pt x="2836585" y="0"/>
                </a:lnTo>
                <a:lnTo>
                  <a:pt x="3352800" y="270"/>
                </a:lnTo>
                <a:lnTo>
                  <a:pt x="3352800" y="2002901"/>
                </a:lnTo>
                <a:lnTo>
                  <a:pt x="0" y="2002901"/>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ight Triangle 6"/>
          <p:cNvSpPr/>
          <p:nvPr/>
        </p:nvSpPr>
        <p:spPr>
          <a:xfrm>
            <a:off x="0" y="2647950"/>
            <a:ext cx="3571875" cy="4210050"/>
          </a:xfrm>
          <a:prstGeom prst="rtTriangle">
            <a:avLst/>
          </a:pr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rot="19140000">
            <a:off x="819399" y="1726737"/>
            <a:ext cx="5650992" cy="1207509"/>
          </a:xfrm>
        </p:spPr>
        <p:txBody>
          <a:bodyPr bIns="9144" anchor="b"/>
          <a:lstStyle>
            <a:lvl1pPr algn="l">
              <a:defRPr kumimoji="0" lang="en-US" sz="3200" b="0" i="0" u="none" strike="noStrike" kern="1200" cap="all" spc="0" normalizeH="0" baseline="0" noProof="0" dirty="0" smtClean="0">
                <a:ln>
                  <a:noFill/>
                </a:ln>
                <a:solidFill>
                  <a:schemeClr val="tx1"/>
                </a:solidFill>
                <a:effectLst/>
                <a:uLnTx/>
                <a:uFillTx/>
                <a:latin typeface="+mj-lt"/>
                <a:ea typeface="+mj-ea"/>
                <a:cs typeface="+mj-cs"/>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US" smtClean="0"/>
              <a:t>Click to edit Master title style</a:t>
            </a:r>
            <a:endParaRPr lang="en-US" dirty="0"/>
          </a:p>
        </p:txBody>
      </p:sp>
      <p:sp>
        <p:nvSpPr>
          <p:cNvPr id="3" name="Text Placeholder 2"/>
          <p:cNvSpPr>
            <a:spLocks noGrp="1"/>
          </p:cNvSpPr>
          <p:nvPr>
            <p:ph type="body" idx="1"/>
          </p:nvPr>
        </p:nvSpPr>
        <p:spPr>
          <a:xfrm rot="19140000">
            <a:off x="1216152" y="2468304"/>
            <a:ext cx="6510528" cy="329184"/>
          </a:xfrm>
        </p:spPr>
        <p:txBody>
          <a:bodyPr anchor="t">
            <a:normAutofit/>
          </a:bodyPr>
          <a:lstStyle>
            <a:lvl1pPr marL="0" indent="0">
              <a:buNone/>
              <a:defRPr kumimoji="0" lang="en-US" sz="1400" b="0" i="0" u="none" strike="noStrike" kern="1200" cap="all" spc="400" normalizeH="0" baseline="0" noProof="0" dirty="0" smtClean="0">
                <a:ln>
                  <a:noFill/>
                </a:ln>
                <a:solidFill>
                  <a:schemeClr val="tx1"/>
                </a:solidFill>
                <a:effectLst/>
                <a:uLnTx/>
                <a:uFillTx/>
                <a:latin typeface="+mn-lt"/>
                <a:ea typeface="+mj-ea"/>
                <a:cs typeface="Tunga" pitchFamily="2"/>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marL="0" marR="0" lvl="0" indent="0" algn="l" defTabSz="914400" rtl="0" eaLnBrk="1" fontAlgn="auto" latinLnBrk="0" hangingPunct="1">
              <a:lnSpc>
                <a:spcPct val="100000"/>
              </a:lnSpc>
              <a:spcBef>
                <a:spcPts val="0"/>
              </a:spcBef>
              <a:spcAft>
                <a:spcPts val="0"/>
              </a:spcAft>
              <a:buClr>
                <a:schemeClr val="accent1"/>
              </a:buClr>
              <a:buSzPct val="100000"/>
              <a:buFont typeface="Arial" pitchFamily="34" charset="0"/>
              <a:buNone/>
              <a:tabLst/>
              <a:defRPr/>
            </a:pPr>
            <a:r>
              <a:rPr lang="en-US" smtClean="0"/>
              <a:t>Click to edit Master text styles</a:t>
            </a:r>
          </a:p>
        </p:txBody>
      </p:sp>
      <p:sp>
        <p:nvSpPr>
          <p:cNvPr id="4" name="Date Placeholder 3"/>
          <p:cNvSpPr>
            <a:spLocks noGrp="1"/>
          </p:cNvSpPr>
          <p:nvPr>
            <p:ph type="dt" sz="half" idx="10"/>
          </p:nvPr>
        </p:nvSpPr>
        <p:spPr/>
        <p:txBody>
          <a:bodyPr/>
          <a:lstStyle/>
          <a:p>
            <a:fld id="{540C790F-0206-7E42-B9A0-A8D5AB6A80D7}" type="datetimeFigureOut">
              <a:rPr lang="en-US" smtClean="0"/>
              <a:t>8/14/18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691F29B-F78F-A345-B0BC-57DD2E1CBBFF}"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822960" y="1097280"/>
            <a:ext cx="3200400" cy="371246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700016" y="1097280"/>
            <a:ext cx="3200400" cy="371246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540C790F-0206-7E42-B9A0-A8D5AB6A80D7}" type="datetimeFigureOut">
              <a:rPr lang="en-US" smtClean="0"/>
              <a:t>8/14/18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691F29B-F78F-A345-B0BC-57DD2E1CBBFF}" type="slidenum">
              <a:rPr lang="en-US" smtClean="0"/>
              <a:t>‹#›</a:t>
            </a:fld>
            <a:endParaRPr lang="en-US"/>
          </a:p>
        </p:txBody>
      </p:sp>
      <p:sp>
        <p:nvSpPr>
          <p:cNvPr id="8" name="Title 7"/>
          <p:cNvSpPr>
            <a:spLocks noGrp="1"/>
          </p:cNvSpPr>
          <p:nvPr>
            <p:ph type="title"/>
          </p:nvPr>
        </p:nvSpPr>
        <p:spPr/>
        <p:txBody>
          <a:bodyPr/>
          <a:lstStyle/>
          <a:p>
            <a:r>
              <a:rPr lang="en-US" smtClean="0"/>
              <a:t>Click to edit Master title style</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822960" y="1097280"/>
            <a:ext cx="3200400" cy="548640"/>
          </a:xfrm>
        </p:spPr>
        <p:txBody>
          <a:bodyPr anchor="b">
            <a:normAutofit/>
          </a:bodyPr>
          <a:lstStyle>
            <a:lvl1pPr marL="0" indent="0">
              <a:buNone/>
              <a:defRPr lang="en-US" sz="1400" b="0" kern="1200" cap="all" spc="400" baseline="0" dirty="0" smtClean="0">
                <a:solidFill>
                  <a:schemeClr val="tx1"/>
                </a:solidFill>
                <a:latin typeface="+mn-lt"/>
                <a:ea typeface="+mj-ea"/>
                <a:cs typeface="Tunga" pitchFamily="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00000"/>
              </a:lnSpc>
              <a:spcBef>
                <a:spcPts val="0"/>
              </a:spcBef>
              <a:spcAft>
                <a:spcPts val="0"/>
              </a:spcAft>
              <a:buClr>
                <a:schemeClr val="accent1"/>
              </a:buClr>
              <a:buFont typeface="Arial" pitchFamily="34" charset="0"/>
              <a:buNone/>
            </a:pPr>
            <a:r>
              <a:rPr lang="en-US" smtClean="0"/>
              <a:t>Click to edit Master text styles</a:t>
            </a:r>
          </a:p>
        </p:txBody>
      </p:sp>
      <p:sp>
        <p:nvSpPr>
          <p:cNvPr id="4" name="Content Placeholder 3"/>
          <p:cNvSpPr>
            <a:spLocks noGrp="1"/>
          </p:cNvSpPr>
          <p:nvPr>
            <p:ph sz="half" idx="2"/>
          </p:nvPr>
        </p:nvSpPr>
        <p:spPr>
          <a:xfrm>
            <a:off x="819150" y="1701848"/>
            <a:ext cx="3200400" cy="310896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700016" y="1097280"/>
            <a:ext cx="3200400" cy="548640"/>
          </a:xfrm>
        </p:spPr>
        <p:txBody>
          <a:bodyPr anchor="b">
            <a:normAutofit/>
          </a:bodyPr>
          <a:lstStyle>
            <a:lvl1pPr marL="0" indent="0">
              <a:buNone/>
              <a:defRPr lang="en-US" sz="1400" b="0" kern="1200" cap="all" spc="400" baseline="0" dirty="0" smtClean="0">
                <a:solidFill>
                  <a:schemeClr val="tx1"/>
                </a:solidFill>
                <a:latin typeface="+mn-lt"/>
                <a:ea typeface="+mj-ea"/>
                <a:cs typeface="Tunga" pitchFamily="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00000"/>
              </a:lnSpc>
              <a:spcBef>
                <a:spcPts val="0"/>
              </a:spcBef>
              <a:spcAft>
                <a:spcPts val="0"/>
              </a:spcAft>
              <a:buClr>
                <a:schemeClr val="accent1"/>
              </a:buClr>
              <a:buFont typeface="Arial" pitchFamily="34" charset="0"/>
              <a:buNone/>
            </a:pPr>
            <a:r>
              <a:rPr lang="en-US" smtClean="0"/>
              <a:t>Click to edit Master text styles</a:t>
            </a:r>
          </a:p>
        </p:txBody>
      </p:sp>
      <p:sp>
        <p:nvSpPr>
          <p:cNvPr id="6" name="Content Placeholder 5"/>
          <p:cNvSpPr>
            <a:spLocks noGrp="1"/>
          </p:cNvSpPr>
          <p:nvPr>
            <p:ph sz="quarter" idx="4"/>
          </p:nvPr>
        </p:nvSpPr>
        <p:spPr>
          <a:xfrm>
            <a:off x="4700016" y="1701848"/>
            <a:ext cx="3200400" cy="310896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40C790F-0206-7E42-B9A0-A8D5AB6A80D7}" type="datetimeFigureOut">
              <a:rPr lang="en-US" smtClean="0"/>
              <a:t>8/14/18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691F29B-F78F-A345-B0BC-57DD2E1CBBFF}"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40C790F-0206-7E42-B9A0-A8D5AB6A80D7}" type="datetimeFigureOut">
              <a:rPr lang="en-US" smtClean="0"/>
              <a:t>8/14/18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691F29B-F78F-A345-B0BC-57DD2E1CBBFF}"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40C790F-0206-7E42-B9A0-A8D5AB6A80D7}" type="datetimeFigureOut">
              <a:rPr lang="en-US" smtClean="0"/>
              <a:t>8/14/18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691F29B-F78F-A345-B0BC-57DD2E1CBBFF}"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7" name="Right Triangle 16"/>
          <p:cNvSpPr/>
          <p:nvPr/>
        </p:nvSpPr>
        <p:spPr>
          <a:xfrm>
            <a:off x="0" y="2647950"/>
            <a:ext cx="3571875" cy="4210050"/>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ight Triangle 17"/>
          <p:cNvSpPr/>
          <p:nvPr/>
        </p:nvSpPr>
        <p:spPr>
          <a:xfrm rot="5400000">
            <a:off x="433389" y="-433387"/>
            <a:ext cx="6858000" cy="7724778"/>
          </a:xfrm>
          <a:prstGeom prst="rtTriangle">
            <a:avLst/>
          </a:pr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sz="1800" kern="1200">
              <a:solidFill>
                <a:schemeClr val="lt1"/>
              </a:solidFill>
              <a:latin typeface="+mn-lt"/>
              <a:ea typeface="+mn-ea"/>
              <a:cs typeface="+mn-cs"/>
            </a:endParaRPr>
          </a:p>
        </p:txBody>
      </p:sp>
      <p:sp>
        <p:nvSpPr>
          <p:cNvPr id="2" name="Title 1"/>
          <p:cNvSpPr>
            <a:spLocks noGrp="1"/>
          </p:cNvSpPr>
          <p:nvPr>
            <p:ph type="title"/>
          </p:nvPr>
        </p:nvSpPr>
        <p:spPr>
          <a:xfrm rot="19140000">
            <a:off x="784930" y="1576103"/>
            <a:ext cx="5212080" cy="1089427"/>
          </a:xfrm>
        </p:spPr>
        <p:txBody>
          <a:bodyPr bIns="0" anchor="b"/>
          <a:lstStyle>
            <a:lvl1pPr algn="l">
              <a:defRPr kumimoji="0" lang="en-US" sz="2800" b="0" i="0" u="none" strike="noStrike" kern="1200" cap="all" spc="0" normalizeH="0" baseline="0" noProof="0" dirty="0" smtClean="0">
                <a:ln>
                  <a:noFill/>
                </a:ln>
                <a:solidFill>
                  <a:srgbClr val="FFFFFF"/>
                </a:solidFill>
                <a:effectLst/>
                <a:uLnTx/>
                <a:uFillTx/>
                <a:latin typeface="+mj-lt"/>
                <a:ea typeface="+mj-ea"/>
                <a:cs typeface="+mj-cs"/>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US" smtClean="0"/>
              <a:t>Click to edit Master title style</a:t>
            </a:r>
            <a:endParaRPr lang="en-US" dirty="0"/>
          </a:p>
        </p:txBody>
      </p:sp>
      <p:sp>
        <p:nvSpPr>
          <p:cNvPr id="3" name="Content Placeholder 2"/>
          <p:cNvSpPr>
            <a:spLocks noGrp="1"/>
          </p:cNvSpPr>
          <p:nvPr>
            <p:ph idx="1"/>
          </p:nvPr>
        </p:nvSpPr>
        <p:spPr>
          <a:xfrm>
            <a:off x="4749552" y="2618912"/>
            <a:ext cx="3807779" cy="332468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rot="19140000">
            <a:off x="1297954" y="2253385"/>
            <a:ext cx="5794760" cy="623314"/>
          </a:xfrm>
        </p:spPr>
        <p:txBody>
          <a:bodyPr>
            <a:normAutofit/>
          </a:bodyPr>
          <a:lstStyle>
            <a:lvl1pPr marL="0" indent="0">
              <a:buNone/>
              <a:defRPr lang="en-US" sz="1400" b="1" kern="1200" dirty="0" smtClean="0">
                <a:solidFill>
                  <a:srgbClr val="FFFFFF"/>
                </a:solidFill>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ts val="300"/>
              </a:spcBef>
              <a:spcAft>
                <a:spcPts val="0"/>
              </a:spcAft>
              <a:buClr>
                <a:schemeClr val="accent1"/>
              </a:buClr>
              <a:buSzPct val="100000"/>
              <a:buFont typeface="Arial" pitchFamily="34" charset="0"/>
              <a:buNone/>
              <a:tabLst/>
              <a:defRPr/>
            </a:pPr>
            <a:r>
              <a:rPr lang="en-US" smtClean="0"/>
              <a:t>Click to edit Master text styles</a:t>
            </a:r>
          </a:p>
        </p:txBody>
      </p:sp>
      <p:sp>
        <p:nvSpPr>
          <p:cNvPr id="5" name="Date Placeholder 4"/>
          <p:cNvSpPr>
            <a:spLocks noGrp="1"/>
          </p:cNvSpPr>
          <p:nvPr>
            <p:ph type="dt" sz="half" idx="10"/>
          </p:nvPr>
        </p:nvSpPr>
        <p:spPr/>
        <p:txBody>
          <a:bodyPr/>
          <a:lstStyle/>
          <a:p>
            <a:fld id="{540C790F-0206-7E42-B9A0-A8D5AB6A80D7}" type="datetimeFigureOut">
              <a:rPr lang="en-US" smtClean="0"/>
              <a:t>8/14/18</a:t>
            </a:fld>
            <a:endParaRPr lang="en-US"/>
          </a:p>
        </p:txBody>
      </p:sp>
      <p:sp>
        <p:nvSpPr>
          <p:cNvPr id="6" name="Footer Placeholder 5"/>
          <p:cNvSpPr>
            <a:spLocks noGrp="1"/>
          </p:cNvSpPr>
          <p:nvPr>
            <p:ph type="ftr" sz="quarter" idx="11"/>
          </p:nvPr>
        </p:nvSpPr>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ln>
            <a:solidFill>
              <a:schemeClr val="tx2"/>
            </a:solidFill>
          </a:ln>
        </p:spPr>
        <p:txBody>
          <a:bodyPr/>
          <a:lstStyle>
            <a:lvl1pPr>
              <a:defRPr>
                <a:solidFill>
                  <a:schemeClr val="tx2"/>
                </a:solidFill>
              </a:defRPr>
            </a:lvl1pPr>
          </a:lstStyle>
          <a:p>
            <a:fld id="{A691F29B-F78F-A345-B0BC-57DD2E1CBBFF}"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Picture Placeholder 10"/>
          <p:cNvSpPr>
            <a:spLocks noGrp="1"/>
          </p:cNvSpPr>
          <p:nvPr>
            <p:ph type="pic" sz="quarter" idx="14"/>
          </p:nvPr>
        </p:nvSpPr>
        <p:spPr>
          <a:xfrm>
            <a:off x="2028825" y="0"/>
            <a:ext cx="7115175" cy="6858000"/>
          </a:xfrm>
          <a:custGeom>
            <a:avLst/>
            <a:gdLst>
              <a:gd name="connsiteX0" fmla="*/ 0 w 7104888"/>
              <a:gd name="connsiteY0" fmla="*/ 0 h 6858000"/>
              <a:gd name="connsiteX1" fmla="*/ 7104888 w 7104888"/>
              <a:gd name="connsiteY1" fmla="*/ 0 h 6858000"/>
              <a:gd name="connsiteX2" fmla="*/ 7104888 w 7104888"/>
              <a:gd name="connsiteY2" fmla="*/ 6858000 h 6858000"/>
              <a:gd name="connsiteX3" fmla="*/ 0 w 7104888"/>
              <a:gd name="connsiteY3" fmla="*/ 6858000 h 6858000"/>
              <a:gd name="connsiteX4" fmla="*/ 0 w 7104888"/>
              <a:gd name="connsiteY4" fmla="*/ 0 h 6858000"/>
              <a:gd name="connsiteX0" fmla="*/ 0 w 7104888"/>
              <a:gd name="connsiteY0" fmla="*/ 0 h 6858000"/>
              <a:gd name="connsiteX1" fmla="*/ 5695188 w 7104888"/>
              <a:gd name="connsiteY1" fmla="*/ 0 h 6858000"/>
              <a:gd name="connsiteX2" fmla="*/ 7104888 w 7104888"/>
              <a:gd name="connsiteY2" fmla="*/ 0 h 6858000"/>
              <a:gd name="connsiteX3" fmla="*/ 7104888 w 7104888"/>
              <a:gd name="connsiteY3" fmla="*/ 6858000 h 6858000"/>
              <a:gd name="connsiteX4" fmla="*/ 0 w 7104888"/>
              <a:gd name="connsiteY4" fmla="*/ 6858000 h 6858000"/>
              <a:gd name="connsiteX5" fmla="*/ 0 w 7104888"/>
              <a:gd name="connsiteY5" fmla="*/ 0 h 6858000"/>
              <a:gd name="connsiteX0" fmla="*/ 10287 w 7115175"/>
              <a:gd name="connsiteY0" fmla="*/ 0 h 6858000"/>
              <a:gd name="connsiteX1" fmla="*/ 5705475 w 7115175"/>
              <a:gd name="connsiteY1" fmla="*/ 0 h 6858000"/>
              <a:gd name="connsiteX2" fmla="*/ 7115175 w 7115175"/>
              <a:gd name="connsiteY2" fmla="*/ 0 h 6858000"/>
              <a:gd name="connsiteX3" fmla="*/ 7115175 w 7115175"/>
              <a:gd name="connsiteY3" fmla="*/ 6858000 h 6858000"/>
              <a:gd name="connsiteX4" fmla="*/ 10287 w 7115175"/>
              <a:gd name="connsiteY4" fmla="*/ 6858000 h 6858000"/>
              <a:gd name="connsiteX5" fmla="*/ 0 w 7115175"/>
              <a:gd name="connsiteY5" fmla="*/ 5048250 h 6858000"/>
              <a:gd name="connsiteX6" fmla="*/ 10287 w 7115175"/>
              <a:gd name="connsiteY6" fmla="*/ 0 h 6858000"/>
              <a:gd name="connsiteX0" fmla="*/ 10287 w 7115175"/>
              <a:gd name="connsiteY0" fmla="*/ 0 h 6858000"/>
              <a:gd name="connsiteX1" fmla="*/ 5705475 w 7115175"/>
              <a:gd name="connsiteY1" fmla="*/ 0 h 6858000"/>
              <a:gd name="connsiteX2" fmla="*/ 7115175 w 7115175"/>
              <a:gd name="connsiteY2" fmla="*/ 0 h 6858000"/>
              <a:gd name="connsiteX3" fmla="*/ 7115175 w 7115175"/>
              <a:gd name="connsiteY3" fmla="*/ 6858000 h 6858000"/>
              <a:gd name="connsiteX4" fmla="*/ 1533526 w 7115175"/>
              <a:gd name="connsiteY4" fmla="*/ 6848475 h 6858000"/>
              <a:gd name="connsiteX5" fmla="*/ 10287 w 7115175"/>
              <a:gd name="connsiteY5" fmla="*/ 6858000 h 6858000"/>
              <a:gd name="connsiteX6" fmla="*/ 0 w 7115175"/>
              <a:gd name="connsiteY6" fmla="*/ 5048250 h 6858000"/>
              <a:gd name="connsiteX7" fmla="*/ 10287 w 7115175"/>
              <a:gd name="connsiteY7" fmla="*/ 0 h 6858000"/>
              <a:gd name="connsiteX0" fmla="*/ 10287 w 7115175"/>
              <a:gd name="connsiteY0" fmla="*/ 0 h 6858000"/>
              <a:gd name="connsiteX1" fmla="*/ 5705475 w 7115175"/>
              <a:gd name="connsiteY1" fmla="*/ 0 h 6858000"/>
              <a:gd name="connsiteX2" fmla="*/ 7115175 w 7115175"/>
              <a:gd name="connsiteY2" fmla="*/ 0 h 6858000"/>
              <a:gd name="connsiteX3" fmla="*/ 7115175 w 7115175"/>
              <a:gd name="connsiteY3" fmla="*/ 6858000 h 6858000"/>
              <a:gd name="connsiteX4" fmla="*/ 1533526 w 7115175"/>
              <a:gd name="connsiteY4" fmla="*/ 6848475 h 6858000"/>
              <a:gd name="connsiteX5" fmla="*/ 0 w 7115175"/>
              <a:gd name="connsiteY5" fmla="*/ 5048250 h 6858000"/>
              <a:gd name="connsiteX6" fmla="*/ 10287 w 7115175"/>
              <a:gd name="connsiteY6" fmla="*/ 0 h 6858000"/>
              <a:gd name="connsiteX0" fmla="*/ 0 w 7115175"/>
              <a:gd name="connsiteY0" fmla="*/ 5048250 h 6858000"/>
              <a:gd name="connsiteX1" fmla="*/ 5705475 w 7115175"/>
              <a:gd name="connsiteY1" fmla="*/ 0 h 6858000"/>
              <a:gd name="connsiteX2" fmla="*/ 7115175 w 7115175"/>
              <a:gd name="connsiteY2" fmla="*/ 0 h 6858000"/>
              <a:gd name="connsiteX3" fmla="*/ 7115175 w 7115175"/>
              <a:gd name="connsiteY3" fmla="*/ 6858000 h 6858000"/>
              <a:gd name="connsiteX4" fmla="*/ 1533526 w 7115175"/>
              <a:gd name="connsiteY4" fmla="*/ 6848475 h 6858000"/>
              <a:gd name="connsiteX5" fmla="*/ 0 w 7115175"/>
              <a:gd name="connsiteY5" fmla="*/ 504825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15175" h="6858000">
                <a:moveTo>
                  <a:pt x="0" y="5048250"/>
                </a:moveTo>
                <a:lnTo>
                  <a:pt x="5705475" y="0"/>
                </a:lnTo>
                <a:lnTo>
                  <a:pt x="7115175" y="0"/>
                </a:lnTo>
                <a:lnTo>
                  <a:pt x="7115175" y="6858000"/>
                </a:lnTo>
                <a:lnTo>
                  <a:pt x="1533526" y="6848475"/>
                </a:lnTo>
                <a:lnTo>
                  <a:pt x="0" y="5048250"/>
                </a:lnTo>
                <a:close/>
              </a:path>
            </a:pathLst>
          </a:custGeom>
          <a:solidFill>
            <a:schemeClr val="accent3">
              <a:alpha val="80000"/>
            </a:schemeClr>
          </a:solidFill>
        </p:spPr>
        <p:txBody>
          <a:bodyPr rIns="182880" anchor="ctr"/>
          <a:lstStyle>
            <a:lvl1pPr algn="r">
              <a:defRPr/>
            </a:lvl1pPr>
          </a:lstStyle>
          <a:p>
            <a:r>
              <a:rPr lang="en-US" smtClean="0"/>
              <a:t>Drag picture to placeholder or click icon to add</a:t>
            </a:r>
            <a:endParaRPr lang="en-US" dirty="0"/>
          </a:p>
        </p:txBody>
      </p:sp>
      <p:sp>
        <p:nvSpPr>
          <p:cNvPr id="9" name="Right Triangle 8"/>
          <p:cNvSpPr/>
          <p:nvPr/>
        </p:nvSpPr>
        <p:spPr>
          <a:xfrm>
            <a:off x="0" y="2647950"/>
            <a:ext cx="3571875" cy="4210050"/>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9"/>
          <p:cNvSpPr/>
          <p:nvPr/>
        </p:nvSpPr>
        <p:spPr>
          <a:xfrm>
            <a:off x="0" y="5048250"/>
            <a:ext cx="3571875" cy="1809750"/>
          </a:xfrm>
          <a:custGeom>
            <a:avLst/>
            <a:gdLst>
              <a:gd name="connsiteX0" fmla="*/ 0 w 3571875"/>
              <a:gd name="connsiteY0" fmla="*/ 4210050 h 4210050"/>
              <a:gd name="connsiteX1" fmla="*/ 0 w 3571875"/>
              <a:gd name="connsiteY1" fmla="*/ 0 h 4210050"/>
              <a:gd name="connsiteX2" fmla="*/ 3571875 w 3571875"/>
              <a:gd name="connsiteY2" fmla="*/ 4210050 h 4210050"/>
              <a:gd name="connsiteX3" fmla="*/ 0 w 3571875"/>
              <a:gd name="connsiteY3" fmla="*/ 4210050 h 4210050"/>
              <a:gd name="connsiteX0" fmla="*/ 0 w 3571875"/>
              <a:gd name="connsiteY0" fmla="*/ 1809750 h 1809750"/>
              <a:gd name="connsiteX1" fmla="*/ 1895475 w 3571875"/>
              <a:gd name="connsiteY1" fmla="*/ 0 h 1809750"/>
              <a:gd name="connsiteX2" fmla="*/ 3571875 w 3571875"/>
              <a:gd name="connsiteY2" fmla="*/ 1809750 h 1809750"/>
              <a:gd name="connsiteX3" fmla="*/ 0 w 3571875"/>
              <a:gd name="connsiteY3" fmla="*/ 1809750 h 1809750"/>
              <a:gd name="connsiteX0" fmla="*/ 0 w 3571875"/>
              <a:gd name="connsiteY0" fmla="*/ 1809750 h 1809750"/>
              <a:gd name="connsiteX1" fmla="*/ 2038350 w 3571875"/>
              <a:gd name="connsiteY1" fmla="*/ 0 h 1809750"/>
              <a:gd name="connsiteX2" fmla="*/ 3571875 w 3571875"/>
              <a:gd name="connsiteY2" fmla="*/ 1809750 h 1809750"/>
              <a:gd name="connsiteX3" fmla="*/ 0 w 3571875"/>
              <a:gd name="connsiteY3" fmla="*/ 1809750 h 1809750"/>
            </a:gdLst>
            <a:ahLst/>
            <a:cxnLst>
              <a:cxn ang="0">
                <a:pos x="connsiteX0" y="connsiteY0"/>
              </a:cxn>
              <a:cxn ang="0">
                <a:pos x="connsiteX1" y="connsiteY1"/>
              </a:cxn>
              <a:cxn ang="0">
                <a:pos x="connsiteX2" y="connsiteY2"/>
              </a:cxn>
              <a:cxn ang="0">
                <a:pos x="connsiteX3" y="connsiteY3"/>
              </a:cxn>
            </a:cxnLst>
            <a:rect l="l" t="t" r="r" b="b"/>
            <a:pathLst>
              <a:path w="3571875" h="1809750">
                <a:moveTo>
                  <a:pt x="0" y="1809750"/>
                </a:moveTo>
                <a:lnTo>
                  <a:pt x="2038350" y="0"/>
                </a:lnTo>
                <a:lnTo>
                  <a:pt x="3571875" y="1809750"/>
                </a:lnTo>
                <a:lnTo>
                  <a:pt x="0" y="1809750"/>
                </a:lnTo>
                <a:close/>
              </a:path>
            </a:pathLst>
          </a:cu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rot="19140000">
            <a:off x="671197" y="1717501"/>
            <a:ext cx="5486400" cy="867444"/>
          </a:xfrm>
        </p:spPr>
        <p:txBody>
          <a:bodyPr anchor="b"/>
          <a:lstStyle>
            <a:lvl1pPr algn="l">
              <a:defRPr sz="2800" b="0">
                <a:latin typeface="+mj-lt"/>
              </a:defRPr>
            </a:lvl1pPr>
          </a:lstStyle>
          <a:p>
            <a:r>
              <a:rPr lang="en-US" smtClean="0"/>
              <a:t>Click to edit Master title style</a:t>
            </a:r>
            <a:endParaRPr lang="en-US" dirty="0"/>
          </a:p>
        </p:txBody>
      </p:sp>
      <p:sp>
        <p:nvSpPr>
          <p:cNvPr id="4" name="Text Placeholder 3"/>
          <p:cNvSpPr>
            <a:spLocks noGrp="1"/>
          </p:cNvSpPr>
          <p:nvPr>
            <p:ph type="body" sz="half" idx="2"/>
          </p:nvPr>
        </p:nvSpPr>
        <p:spPr>
          <a:xfrm rot="19140000">
            <a:off x="1143479" y="2180529"/>
            <a:ext cx="6096545" cy="740664"/>
          </a:xfrm>
        </p:spPr>
        <p:txBody>
          <a:bodyPr/>
          <a:lstStyle>
            <a:lvl1pPr marL="0" indent="0">
              <a:buNone/>
              <a:defRPr sz="1400">
                <a:solidFill>
                  <a:schemeClr val="tx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40C790F-0206-7E42-B9A0-A8D5AB6A80D7}" type="datetimeFigureOut">
              <a:rPr lang="en-US" smtClean="0"/>
              <a:t>8/14/18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691F29B-F78F-A345-B0BC-57DD2E1CBBFF}"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Freeform 6"/>
          <p:cNvSpPr/>
          <p:nvPr/>
        </p:nvSpPr>
        <p:spPr>
          <a:xfrm>
            <a:off x="-2382" y="5050633"/>
            <a:ext cx="3574257" cy="1807368"/>
          </a:xfrm>
          <a:custGeom>
            <a:avLst/>
            <a:gdLst>
              <a:gd name="connsiteX0" fmla="*/ 0 w 3571875"/>
              <a:gd name="connsiteY0" fmla="*/ 4210050 h 4210050"/>
              <a:gd name="connsiteX1" fmla="*/ 0 w 3571875"/>
              <a:gd name="connsiteY1" fmla="*/ 0 h 4210050"/>
              <a:gd name="connsiteX2" fmla="*/ 3571875 w 3571875"/>
              <a:gd name="connsiteY2" fmla="*/ 4210050 h 4210050"/>
              <a:gd name="connsiteX3" fmla="*/ 0 w 3571875"/>
              <a:gd name="connsiteY3" fmla="*/ 4210050 h 4210050"/>
              <a:gd name="connsiteX0" fmla="*/ 0 w 3571875"/>
              <a:gd name="connsiteY0" fmla="*/ 4210050 h 4210050"/>
              <a:gd name="connsiteX1" fmla="*/ 0 w 3571875"/>
              <a:gd name="connsiteY1" fmla="*/ 0 h 4210050"/>
              <a:gd name="connsiteX2" fmla="*/ 2028825 w 3571875"/>
              <a:gd name="connsiteY2" fmla="*/ 2388394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205038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281238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76450 w 3571875"/>
              <a:gd name="connsiteY2" fmla="*/ 2274094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245519 w 3571875"/>
              <a:gd name="connsiteY2" fmla="*/ 2405063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38350 w 3571875"/>
              <a:gd name="connsiteY2" fmla="*/ 2405063 h 4210050"/>
              <a:gd name="connsiteX3" fmla="*/ 3571875 w 3571875"/>
              <a:gd name="connsiteY3" fmla="*/ 4210050 h 4210050"/>
              <a:gd name="connsiteX4" fmla="*/ 0 w 3571875"/>
              <a:gd name="connsiteY4" fmla="*/ 4210050 h 4210050"/>
              <a:gd name="connsiteX0" fmla="*/ 0 w 3571875"/>
              <a:gd name="connsiteY0" fmla="*/ 2433637 h 2433637"/>
              <a:gd name="connsiteX1" fmla="*/ 257175 w 3571875"/>
              <a:gd name="connsiteY1" fmla="*/ 0 h 2433637"/>
              <a:gd name="connsiteX2" fmla="*/ 2038350 w 3571875"/>
              <a:gd name="connsiteY2" fmla="*/ 628650 h 2433637"/>
              <a:gd name="connsiteX3" fmla="*/ 3571875 w 3571875"/>
              <a:gd name="connsiteY3" fmla="*/ 2433637 h 2433637"/>
              <a:gd name="connsiteX4" fmla="*/ 0 w 3571875"/>
              <a:gd name="connsiteY4" fmla="*/ 2433637 h 2433637"/>
              <a:gd name="connsiteX0" fmla="*/ 2382 w 3574257"/>
              <a:gd name="connsiteY0" fmla="*/ 1807368 h 1807368"/>
              <a:gd name="connsiteX1" fmla="*/ 0 w 3574257"/>
              <a:gd name="connsiteY1" fmla="*/ 0 h 1807368"/>
              <a:gd name="connsiteX2" fmla="*/ 2040732 w 3574257"/>
              <a:gd name="connsiteY2" fmla="*/ 2381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924051 w 3574257"/>
              <a:gd name="connsiteY2" fmla="*/ 307181 h 1807368"/>
              <a:gd name="connsiteX3" fmla="*/ 3574257 w 3574257"/>
              <a:gd name="connsiteY3" fmla="*/ 1807368 h 1807368"/>
              <a:gd name="connsiteX4" fmla="*/ 2382 w 3574257"/>
              <a:gd name="connsiteY4" fmla="*/ 1807368 h 1807368"/>
              <a:gd name="connsiteX0" fmla="*/ 2382 w 3574257"/>
              <a:gd name="connsiteY0" fmla="*/ 1809749 h 1809749"/>
              <a:gd name="connsiteX1" fmla="*/ 0 w 3574257"/>
              <a:gd name="connsiteY1" fmla="*/ 2381 h 1809749"/>
              <a:gd name="connsiteX2" fmla="*/ 2038351 w 3574257"/>
              <a:gd name="connsiteY2" fmla="*/ 0 h 1809749"/>
              <a:gd name="connsiteX3" fmla="*/ 3574257 w 3574257"/>
              <a:gd name="connsiteY3" fmla="*/ 1809749 h 1809749"/>
              <a:gd name="connsiteX4" fmla="*/ 2382 w 3574257"/>
              <a:gd name="connsiteY4" fmla="*/ 1809749 h 1809749"/>
              <a:gd name="connsiteX0" fmla="*/ 2382 w 3574257"/>
              <a:gd name="connsiteY0" fmla="*/ 1807368 h 1807368"/>
              <a:gd name="connsiteX1" fmla="*/ 0 w 3574257"/>
              <a:gd name="connsiteY1" fmla="*/ 0 h 1807368"/>
              <a:gd name="connsiteX2" fmla="*/ 1640682 w 3574257"/>
              <a:gd name="connsiteY2" fmla="*/ 450057 h 1807368"/>
              <a:gd name="connsiteX3" fmla="*/ 3574257 w 3574257"/>
              <a:gd name="connsiteY3" fmla="*/ 1807368 h 1807368"/>
              <a:gd name="connsiteX4" fmla="*/ 2382 w 3574257"/>
              <a:gd name="connsiteY4" fmla="*/ 1807368 h 1807368"/>
              <a:gd name="connsiteX0" fmla="*/ 2382 w 3574257"/>
              <a:gd name="connsiteY0" fmla="*/ 1809749 h 1809749"/>
              <a:gd name="connsiteX1" fmla="*/ 0 w 3574257"/>
              <a:gd name="connsiteY1" fmla="*/ 2381 h 1809749"/>
              <a:gd name="connsiteX2" fmla="*/ 2038351 w 3574257"/>
              <a:gd name="connsiteY2" fmla="*/ 0 h 1809749"/>
              <a:gd name="connsiteX3" fmla="*/ 3574257 w 3574257"/>
              <a:gd name="connsiteY3" fmla="*/ 1809749 h 1809749"/>
              <a:gd name="connsiteX4" fmla="*/ 2382 w 3574257"/>
              <a:gd name="connsiteY4" fmla="*/ 1809749 h 1809749"/>
              <a:gd name="connsiteX0" fmla="*/ 2382 w 3574257"/>
              <a:gd name="connsiteY0" fmla="*/ 1807368 h 1807368"/>
              <a:gd name="connsiteX1" fmla="*/ 0 w 3574257"/>
              <a:gd name="connsiteY1" fmla="*/ 0 h 1807368"/>
              <a:gd name="connsiteX2" fmla="*/ 1657351 w 3574257"/>
              <a:gd name="connsiteY2" fmla="*/ 230982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2040732 w 3574257"/>
              <a:gd name="connsiteY2" fmla="*/ 2382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774032 w 3574257"/>
              <a:gd name="connsiteY2" fmla="*/ 161925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969294 w 3574257"/>
              <a:gd name="connsiteY2" fmla="*/ 21432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819275 w 3574257"/>
              <a:gd name="connsiteY2" fmla="*/ 200026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2045494 w 3574257"/>
              <a:gd name="connsiteY2" fmla="*/ 1 h 1807368"/>
              <a:gd name="connsiteX3" fmla="*/ 3574257 w 3574257"/>
              <a:gd name="connsiteY3" fmla="*/ 1807368 h 1807368"/>
              <a:gd name="connsiteX4" fmla="*/ 2382 w 3574257"/>
              <a:gd name="connsiteY4" fmla="*/ 1807368 h 18073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4257" h="1807368">
                <a:moveTo>
                  <a:pt x="2382" y="1807368"/>
                </a:moveTo>
                <a:lnTo>
                  <a:pt x="0" y="0"/>
                </a:lnTo>
                <a:lnTo>
                  <a:pt x="2045494" y="1"/>
                </a:lnTo>
                <a:lnTo>
                  <a:pt x="3574257" y="1807368"/>
                </a:lnTo>
                <a:lnTo>
                  <a:pt x="2382" y="1807368"/>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a:off x="-2380" y="5051292"/>
            <a:ext cx="9146380" cy="1806709"/>
          </a:xfrm>
          <a:custGeom>
            <a:avLst/>
            <a:gdLst>
              <a:gd name="connsiteX0" fmla="*/ 0 w 3350419"/>
              <a:gd name="connsiteY0" fmla="*/ 2081213 h 2083594"/>
              <a:gd name="connsiteX1" fmla="*/ 3031331 w 3350419"/>
              <a:gd name="connsiteY1" fmla="*/ 0 h 2083594"/>
              <a:gd name="connsiteX2" fmla="*/ 3350419 w 3350419"/>
              <a:gd name="connsiteY2" fmla="*/ 80963 h 2083594"/>
              <a:gd name="connsiteX3" fmla="*/ 3350419 w 3350419"/>
              <a:gd name="connsiteY3" fmla="*/ 2083594 h 2083594"/>
              <a:gd name="connsiteX4" fmla="*/ 0 w 3350419"/>
              <a:gd name="connsiteY4" fmla="*/ 2081213 h 2083594"/>
              <a:gd name="connsiteX0" fmla="*/ 0 w 3112294"/>
              <a:gd name="connsiteY0" fmla="*/ 2019301 h 2083594"/>
              <a:gd name="connsiteX1" fmla="*/ 2793206 w 3112294"/>
              <a:gd name="connsiteY1" fmla="*/ 0 h 2083594"/>
              <a:gd name="connsiteX2" fmla="*/ 3112294 w 3112294"/>
              <a:gd name="connsiteY2" fmla="*/ 80963 h 2083594"/>
              <a:gd name="connsiteX3" fmla="*/ 3112294 w 3112294"/>
              <a:gd name="connsiteY3" fmla="*/ 2083594 h 2083594"/>
              <a:gd name="connsiteX4" fmla="*/ 0 w 3112294"/>
              <a:gd name="connsiteY4" fmla="*/ 2019301 h 2083594"/>
              <a:gd name="connsiteX0" fmla="*/ 0 w 3345656"/>
              <a:gd name="connsiteY0" fmla="*/ 2097882 h 2097882"/>
              <a:gd name="connsiteX1" fmla="*/ 3026568 w 3345656"/>
              <a:gd name="connsiteY1" fmla="*/ 0 h 2097882"/>
              <a:gd name="connsiteX2" fmla="*/ 3345656 w 3345656"/>
              <a:gd name="connsiteY2" fmla="*/ 80963 h 2097882"/>
              <a:gd name="connsiteX3" fmla="*/ 3345656 w 3345656"/>
              <a:gd name="connsiteY3" fmla="*/ 2083594 h 2097882"/>
              <a:gd name="connsiteX4" fmla="*/ 0 w 3345656"/>
              <a:gd name="connsiteY4" fmla="*/ 2097882 h 2097882"/>
              <a:gd name="connsiteX0" fmla="*/ 0 w 2800350"/>
              <a:gd name="connsiteY0" fmla="*/ 1935957 h 2083594"/>
              <a:gd name="connsiteX1" fmla="*/ 2481262 w 2800350"/>
              <a:gd name="connsiteY1" fmla="*/ 0 h 2083594"/>
              <a:gd name="connsiteX2" fmla="*/ 2800350 w 2800350"/>
              <a:gd name="connsiteY2" fmla="*/ 80963 h 2083594"/>
              <a:gd name="connsiteX3" fmla="*/ 2800350 w 2800350"/>
              <a:gd name="connsiteY3" fmla="*/ 2083594 h 2083594"/>
              <a:gd name="connsiteX4" fmla="*/ 0 w 2800350"/>
              <a:gd name="connsiteY4" fmla="*/ 1935957 h 2083594"/>
              <a:gd name="connsiteX0" fmla="*/ 0 w 3352800"/>
              <a:gd name="connsiteY0" fmla="*/ 2083594 h 2083594"/>
              <a:gd name="connsiteX1" fmla="*/ 3033712 w 3352800"/>
              <a:gd name="connsiteY1" fmla="*/ 0 h 2083594"/>
              <a:gd name="connsiteX2" fmla="*/ 3352800 w 3352800"/>
              <a:gd name="connsiteY2" fmla="*/ 80963 h 2083594"/>
              <a:gd name="connsiteX3" fmla="*/ 3352800 w 3352800"/>
              <a:gd name="connsiteY3" fmla="*/ 2083594 h 2083594"/>
              <a:gd name="connsiteX4" fmla="*/ 0 w 3352800"/>
              <a:gd name="connsiteY4" fmla="*/ 2083594 h 2083594"/>
              <a:gd name="connsiteX0" fmla="*/ 0 w 3352800"/>
              <a:gd name="connsiteY0" fmla="*/ 2002631 h 2002631"/>
              <a:gd name="connsiteX1" fmla="*/ 3033712 w 3352800"/>
              <a:gd name="connsiteY1" fmla="*/ 15716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988469 w 3352800"/>
              <a:gd name="connsiteY1" fmla="*/ 59530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3966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45314 w 3352800"/>
              <a:gd name="connsiteY1" fmla="*/ 1224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4839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75865 w 3352800"/>
              <a:gd name="connsiteY1" fmla="*/ 8178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901 h 2002901"/>
              <a:gd name="connsiteX1" fmla="*/ 2836585 w 3352800"/>
              <a:gd name="connsiteY1" fmla="*/ 0 h 2002901"/>
              <a:gd name="connsiteX2" fmla="*/ 3352800 w 3352800"/>
              <a:gd name="connsiteY2" fmla="*/ 270 h 2002901"/>
              <a:gd name="connsiteX3" fmla="*/ 3352800 w 3352800"/>
              <a:gd name="connsiteY3" fmla="*/ 2002901 h 2002901"/>
              <a:gd name="connsiteX4" fmla="*/ 0 w 3352800"/>
              <a:gd name="connsiteY4" fmla="*/ 2002901 h 2002901"/>
              <a:gd name="connsiteX0" fmla="*/ 0 w 3352800"/>
              <a:gd name="connsiteY0" fmla="*/ 2002631 h 2002631"/>
              <a:gd name="connsiteX1" fmla="*/ 754045 w 3352800"/>
              <a:gd name="connsiteY1" fmla="*/ 146832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534305 h 534305"/>
              <a:gd name="connsiteX1" fmla="*/ 754045 w 3352800"/>
              <a:gd name="connsiteY1" fmla="*/ 0 h 534305"/>
              <a:gd name="connsiteX2" fmla="*/ 3352800 w 3352800"/>
              <a:gd name="connsiteY2" fmla="*/ 7687 h 534305"/>
              <a:gd name="connsiteX3" fmla="*/ 3352800 w 3352800"/>
              <a:gd name="connsiteY3" fmla="*/ 534305 h 534305"/>
              <a:gd name="connsiteX4" fmla="*/ 0 w 3352800"/>
              <a:gd name="connsiteY4" fmla="*/ 534305 h 534305"/>
              <a:gd name="connsiteX0" fmla="*/ 0 w 3352800"/>
              <a:gd name="connsiteY0" fmla="*/ 534305 h 534305"/>
              <a:gd name="connsiteX1" fmla="*/ 754045 w 3352800"/>
              <a:gd name="connsiteY1" fmla="*/ 0 h 534305"/>
              <a:gd name="connsiteX2" fmla="*/ 3352800 w 3352800"/>
              <a:gd name="connsiteY2" fmla="*/ 7687 h 534305"/>
              <a:gd name="connsiteX3" fmla="*/ 3352800 w 3352800"/>
              <a:gd name="connsiteY3" fmla="*/ 534305 h 534305"/>
              <a:gd name="connsiteX4" fmla="*/ 0 w 3352800"/>
              <a:gd name="connsiteY4" fmla="*/ 534305 h 534305"/>
              <a:gd name="connsiteX0" fmla="*/ 0 w 3352800"/>
              <a:gd name="connsiteY0" fmla="*/ 526618 h 526618"/>
              <a:gd name="connsiteX1" fmla="*/ 980611 w 3352800"/>
              <a:gd name="connsiteY1" fmla="*/ 93681 h 526618"/>
              <a:gd name="connsiteX2" fmla="*/ 3352800 w 3352800"/>
              <a:gd name="connsiteY2" fmla="*/ 0 h 526618"/>
              <a:gd name="connsiteX3" fmla="*/ 3352800 w 3352800"/>
              <a:gd name="connsiteY3" fmla="*/ 526618 h 526618"/>
              <a:gd name="connsiteX4" fmla="*/ 0 w 3352800"/>
              <a:gd name="connsiteY4" fmla="*/ 526618 h 526618"/>
              <a:gd name="connsiteX0" fmla="*/ 0 w 3352800"/>
              <a:gd name="connsiteY0" fmla="*/ 526888 h 526888"/>
              <a:gd name="connsiteX1" fmla="*/ 744735 w 3352800"/>
              <a:gd name="connsiteY1" fmla="*/ 0 h 526888"/>
              <a:gd name="connsiteX2" fmla="*/ 3352800 w 3352800"/>
              <a:gd name="connsiteY2" fmla="*/ 270 h 526888"/>
              <a:gd name="connsiteX3" fmla="*/ 3352800 w 3352800"/>
              <a:gd name="connsiteY3" fmla="*/ 526888 h 526888"/>
              <a:gd name="connsiteX4" fmla="*/ 0 w 3352800"/>
              <a:gd name="connsiteY4" fmla="*/ 526888 h 526888"/>
              <a:gd name="connsiteX0" fmla="*/ 0 w 3352800"/>
              <a:gd name="connsiteY0" fmla="*/ 526618 h 526618"/>
              <a:gd name="connsiteX1" fmla="*/ 811948 w 3352800"/>
              <a:gd name="connsiteY1" fmla="*/ 60921 h 526618"/>
              <a:gd name="connsiteX2" fmla="*/ 3352800 w 3352800"/>
              <a:gd name="connsiteY2" fmla="*/ 0 h 526618"/>
              <a:gd name="connsiteX3" fmla="*/ 3352800 w 3352800"/>
              <a:gd name="connsiteY3" fmla="*/ 526618 h 526618"/>
              <a:gd name="connsiteX4" fmla="*/ 0 w 3352800"/>
              <a:gd name="connsiteY4" fmla="*/ 526618 h 526618"/>
              <a:gd name="connsiteX0" fmla="*/ 0 w 3352800"/>
              <a:gd name="connsiteY0" fmla="*/ 527584 h 527584"/>
              <a:gd name="connsiteX1" fmla="*/ 751718 w 3352800"/>
              <a:gd name="connsiteY1" fmla="*/ 0 h 527584"/>
              <a:gd name="connsiteX2" fmla="*/ 3352800 w 3352800"/>
              <a:gd name="connsiteY2" fmla="*/ 966 h 527584"/>
              <a:gd name="connsiteX3" fmla="*/ 3352800 w 3352800"/>
              <a:gd name="connsiteY3" fmla="*/ 527584 h 527584"/>
              <a:gd name="connsiteX4" fmla="*/ 0 w 3352800"/>
              <a:gd name="connsiteY4" fmla="*/ 527584 h 527584"/>
              <a:gd name="connsiteX0" fmla="*/ 0 w 3352800"/>
              <a:gd name="connsiteY0" fmla="*/ 527584 h 527584"/>
              <a:gd name="connsiteX1" fmla="*/ 751718 w 3352800"/>
              <a:gd name="connsiteY1" fmla="*/ 0 h 527584"/>
              <a:gd name="connsiteX2" fmla="*/ 3241069 w 3352800"/>
              <a:gd name="connsiteY2" fmla="*/ 94144 h 527584"/>
              <a:gd name="connsiteX3" fmla="*/ 3352800 w 3352800"/>
              <a:gd name="connsiteY3" fmla="*/ 527584 h 527584"/>
              <a:gd name="connsiteX4" fmla="*/ 0 w 3352800"/>
              <a:gd name="connsiteY4" fmla="*/ 527584 h 527584"/>
              <a:gd name="connsiteX0" fmla="*/ 0 w 3352800"/>
              <a:gd name="connsiteY0" fmla="*/ 527584 h 527584"/>
              <a:gd name="connsiteX1" fmla="*/ 751718 w 3352800"/>
              <a:gd name="connsiteY1" fmla="*/ 0 h 527584"/>
              <a:gd name="connsiteX2" fmla="*/ 3352800 w 3352800"/>
              <a:gd name="connsiteY2" fmla="*/ 271 h 527584"/>
              <a:gd name="connsiteX3" fmla="*/ 3352800 w 3352800"/>
              <a:gd name="connsiteY3" fmla="*/ 527584 h 527584"/>
              <a:gd name="connsiteX4" fmla="*/ 0 w 3352800"/>
              <a:gd name="connsiteY4" fmla="*/ 527584 h 527584"/>
              <a:gd name="connsiteX0" fmla="*/ 0 w 3352800"/>
              <a:gd name="connsiteY0" fmla="*/ 527313 h 527313"/>
              <a:gd name="connsiteX1" fmla="*/ 900984 w 3352800"/>
              <a:gd name="connsiteY1" fmla="*/ 97774 h 527313"/>
              <a:gd name="connsiteX2" fmla="*/ 3352800 w 3352800"/>
              <a:gd name="connsiteY2" fmla="*/ 0 h 527313"/>
              <a:gd name="connsiteX3" fmla="*/ 3352800 w 3352800"/>
              <a:gd name="connsiteY3" fmla="*/ 527313 h 527313"/>
              <a:gd name="connsiteX4" fmla="*/ 0 w 3352800"/>
              <a:gd name="connsiteY4" fmla="*/ 527313 h 527313"/>
              <a:gd name="connsiteX0" fmla="*/ 0 w 3352800"/>
              <a:gd name="connsiteY0" fmla="*/ 527584 h 527584"/>
              <a:gd name="connsiteX1" fmla="*/ 748227 w 3352800"/>
              <a:gd name="connsiteY1" fmla="*/ 0 h 527584"/>
              <a:gd name="connsiteX2" fmla="*/ 3352800 w 3352800"/>
              <a:gd name="connsiteY2" fmla="*/ 271 h 527584"/>
              <a:gd name="connsiteX3" fmla="*/ 3352800 w 3352800"/>
              <a:gd name="connsiteY3" fmla="*/ 527584 h 527584"/>
              <a:gd name="connsiteX4" fmla="*/ 0 w 3352800"/>
              <a:gd name="connsiteY4" fmla="*/ 527584 h 5275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2800" h="527584">
                <a:moveTo>
                  <a:pt x="0" y="527584"/>
                </a:moveTo>
                <a:lnTo>
                  <a:pt x="748227" y="0"/>
                </a:lnTo>
                <a:lnTo>
                  <a:pt x="3352800" y="271"/>
                </a:lnTo>
                <a:lnTo>
                  <a:pt x="3352800" y="527584"/>
                </a:lnTo>
                <a:lnTo>
                  <a:pt x="0" y="527584"/>
                </a:lnTo>
                <a:close/>
              </a:path>
            </a:pathLst>
          </a:cu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822960" y="365760"/>
            <a:ext cx="7520940" cy="548640"/>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822960" y="1100628"/>
            <a:ext cx="7520940" cy="3579849"/>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19140000">
            <a:off x="201168" y="5870448"/>
            <a:ext cx="2176272" cy="201168"/>
          </a:xfrm>
          <a:prstGeom prst="rect">
            <a:avLst/>
          </a:prstGeom>
        </p:spPr>
        <p:txBody>
          <a:bodyPr vert="horz" lIns="91440" tIns="45720" rIns="91440" bIns="45720" rtlCol="0" anchor="ctr"/>
          <a:lstStyle>
            <a:lvl1pPr algn="l">
              <a:defRPr sz="1200">
                <a:solidFill>
                  <a:srgbClr val="FFFFFF"/>
                </a:solidFill>
              </a:defRPr>
            </a:lvl1pPr>
          </a:lstStyle>
          <a:p>
            <a:fld id="{540C790F-0206-7E42-B9A0-A8D5AB6A80D7}" type="datetimeFigureOut">
              <a:rPr lang="en-US" smtClean="0"/>
              <a:t>8/14/18</a:t>
            </a:fld>
            <a:endParaRPr lang="en-US"/>
          </a:p>
        </p:txBody>
      </p:sp>
      <p:sp>
        <p:nvSpPr>
          <p:cNvPr id="5" name="Footer Placeholder 4"/>
          <p:cNvSpPr>
            <a:spLocks noGrp="1"/>
          </p:cNvSpPr>
          <p:nvPr>
            <p:ph type="ftr" sz="quarter" idx="3"/>
          </p:nvPr>
        </p:nvSpPr>
        <p:spPr>
          <a:xfrm>
            <a:off x="3517514" y="6285122"/>
            <a:ext cx="4724400" cy="274320"/>
          </a:xfrm>
          <a:prstGeom prst="rect">
            <a:avLst/>
          </a:prstGeom>
        </p:spPr>
        <p:txBody>
          <a:bodyPr vert="horz" lIns="91440" tIns="45720" rIns="91440" bIns="45720" rtlCol="0" anchor="ctr"/>
          <a:lstStyle>
            <a:lvl1pPr algn="r">
              <a:defRPr sz="1000" cap="all" spc="200" baseline="0">
                <a:solidFill>
                  <a:srgbClr val="FFFFFF"/>
                </a:solidFill>
              </a:defRPr>
            </a:lvl1pPr>
          </a:lstStyle>
          <a:p>
            <a:endParaRPr lang="en-US"/>
          </a:p>
        </p:txBody>
      </p:sp>
      <p:sp>
        <p:nvSpPr>
          <p:cNvPr id="6" name="Slide Number Placeholder 5"/>
          <p:cNvSpPr>
            <a:spLocks noGrp="1"/>
          </p:cNvSpPr>
          <p:nvPr>
            <p:ph type="sldNum" sz="quarter" idx="4"/>
          </p:nvPr>
        </p:nvSpPr>
        <p:spPr>
          <a:xfrm>
            <a:off x="8401038" y="6170822"/>
            <a:ext cx="502920" cy="502920"/>
          </a:xfrm>
          <a:prstGeom prst="ellipse">
            <a:avLst/>
          </a:prstGeom>
          <a:ln w="19050">
            <a:solidFill>
              <a:srgbClr val="FFFFFF"/>
            </a:solidFill>
          </a:ln>
        </p:spPr>
        <p:txBody>
          <a:bodyPr vert="horz" lIns="9144" tIns="9144" rIns="9144" bIns="9144" rtlCol="0" anchor="ctr">
            <a:normAutofit/>
          </a:bodyPr>
          <a:lstStyle>
            <a:lvl1pPr algn="ctr">
              <a:defRPr sz="1650">
                <a:solidFill>
                  <a:srgbClr val="FFFFFF"/>
                </a:solidFill>
              </a:defRPr>
            </a:lvl1pPr>
          </a:lstStyle>
          <a:p>
            <a:fld id="{A691F29B-F78F-A345-B0BC-57DD2E1CBBFF}"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spcBef>
          <a:spcPct val="0"/>
        </a:spcBef>
        <a:buNone/>
        <a:defRPr sz="2800" kern="1200" cap="all" baseline="0">
          <a:solidFill>
            <a:schemeClr val="tx1"/>
          </a:solidFill>
          <a:latin typeface="+mj-lt"/>
          <a:ea typeface="+mj-ea"/>
          <a:cs typeface="+mj-cs"/>
        </a:defRPr>
      </a:lvl1pPr>
    </p:titleStyle>
    <p:bodyStyle>
      <a:lvl1pPr marL="342900" indent="-342900" algn="l" defTabSz="914400" rtl="0" eaLnBrk="1" latinLnBrk="0" hangingPunct="1">
        <a:spcBef>
          <a:spcPts val="800"/>
        </a:spcBef>
        <a:buFont typeface="Arial" pitchFamily="34" charset="0"/>
        <a:buNone/>
        <a:defRPr sz="1600" b="1" kern="1200">
          <a:solidFill>
            <a:schemeClr val="tx1"/>
          </a:solidFill>
          <a:latin typeface="+mn-lt"/>
          <a:ea typeface="+mn-ea"/>
          <a:cs typeface="+mn-cs"/>
        </a:defRPr>
      </a:lvl1pPr>
      <a:lvl2pPr marL="173736" indent="-173736" algn="l" defTabSz="914400" rtl="0" eaLnBrk="1" latinLnBrk="0" hangingPunct="1">
        <a:spcBef>
          <a:spcPts val="300"/>
        </a:spcBef>
        <a:buClr>
          <a:schemeClr val="accent2"/>
        </a:buClr>
        <a:buFont typeface="Wingdings" pitchFamily="2" charset="2"/>
        <a:buChar char="§"/>
        <a:defRPr sz="1600" kern="1200">
          <a:solidFill>
            <a:schemeClr val="tx1"/>
          </a:solidFill>
          <a:latin typeface="+mn-lt"/>
          <a:ea typeface="+mn-ea"/>
          <a:cs typeface="+mn-cs"/>
        </a:defRPr>
      </a:lvl2pPr>
      <a:lvl3pPr marL="402336" indent="-164592" algn="l" defTabSz="914400" rtl="0" eaLnBrk="1" latinLnBrk="0" hangingPunct="1">
        <a:spcBef>
          <a:spcPts val="300"/>
        </a:spcBef>
        <a:buClr>
          <a:schemeClr val="accent2"/>
        </a:buClr>
        <a:buFont typeface="Wingdings" pitchFamily="2" charset="2"/>
        <a:buChar char="§"/>
        <a:defRPr sz="1600" kern="1200">
          <a:solidFill>
            <a:schemeClr val="tx1"/>
          </a:solidFill>
          <a:latin typeface="+mn-lt"/>
          <a:ea typeface="+mn-ea"/>
          <a:cs typeface="+mn-cs"/>
        </a:defRPr>
      </a:lvl3pPr>
      <a:lvl4pPr marL="630936" indent="-164592" algn="l" defTabSz="914400" rtl="0" eaLnBrk="1" latinLnBrk="0" hangingPunct="1">
        <a:spcBef>
          <a:spcPts val="300"/>
        </a:spcBef>
        <a:buClr>
          <a:schemeClr val="accent2"/>
        </a:buClr>
        <a:buFont typeface="Wingdings" pitchFamily="2" charset="2"/>
        <a:buChar char="§"/>
        <a:defRPr sz="1600" kern="1200">
          <a:solidFill>
            <a:schemeClr val="tx1"/>
          </a:solidFill>
          <a:latin typeface="+mn-lt"/>
          <a:ea typeface="+mn-ea"/>
          <a:cs typeface="+mn-cs"/>
        </a:defRPr>
      </a:lvl4pPr>
      <a:lvl5pPr marL="859536" indent="-173736" algn="l" defTabSz="914400" rtl="0" eaLnBrk="1" latinLnBrk="0" hangingPunct="1">
        <a:spcBef>
          <a:spcPts val="300"/>
        </a:spcBef>
        <a:buClr>
          <a:schemeClr val="accent2"/>
        </a:buClr>
        <a:buFont typeface="Wingdings" pitchFamily="2" charset="2"/>
        <a:buChar char="§"/>
        <a:defRPr sz="1600" kern="1200">
          <a:solidFill>
            <a:schemeClr val="tx1"/>
          </a:solidFill>
          <a:latin typeface="+mn-lt"/>
          <a:ea typeface="+mn-ea"/>
          <a:cs typeface="+mn-cs"/>
        </a:defRPr>
      </a:lvl5pPr>
      <a:lvl6pPr marL="1097280" indent="-173736" algn="l" defTabSz="914400" rtl="0" eaLnBrk="1" latinLnBrk="0" hangingPunct="1">
        <a:spcBef>
          <a:spcPts val="300"/>
        </a:spcBef>
        <a:buClr>
          <a:schemeClr val="accent2"/>
        </a:buClr>
        <a:buFont typeface="Wingdings" pitchFamily="2" charset="2"/>
        <a:buChar char="§"/>
        <a:defRPr sz="1400" kern="1200">
          <a:solidFill>
            <a:schemeClr val="tx1"/>
          </a:solidFill>
          <a:latin typeface="+mn-lt"/>
          <a:ea typeface="+mn-ea"/>
          <a:cs typeface="+mn-cs"/>
        </a:defRPr>
      </a:lvl6pPr>
      <a:lvl7pPr marL="1353312" indent="-164592" algn="l" defTabSz="914400" rtl="0" eaLnBrk="1" latinLnBrk="0" hangingPunct="1">
        <a:spcBef>
          <a:spcPts val="300"/>
        </a:spcBef>
        <a:buClr>
          <a:schemeClr val="accent2"/>
        </a:buClr>
        <a:buFont typeface="Wingdings" pitchFamily="2" charset="2"/>
        <a:buChar char="§"/>
        <a:defRPr sz="1400" kern="1200">
          <a:solidFill>
            <a:schemeClr val="tx1"/>
          </a:solidFill>
          <a:latin typeface="+mn-lt"/>
          <a:ea typeface="+mn-ea"/>
          <a:cs typeface="+mn-cs"/>
        </a:defRPr>
      </a:lvl7pPr>
      <a:lvl8pPr marL="1581912" indent="-164592" algn="l" defTabSz="914400" rtl="0" eaLnBrk="1" latinLnBrk="0" hangingPunct="1">
        <a:spcBef>
          <a:spcPts val="300"/>
        </a:spcBef>
        <a:buClr>
          <a:schemeClr val="accent2"/>
        </a:buClr>
        <a:buFont typeface="Wingdings" pitchFamily="2" charset="2"/>
        <a:buChar char="§"/>
        <a:defRPr sz="1400" kern="1200">
          <a:solidFill>
            <a:schemeClr val="tx1"/>
          </a:solidFill>
          <a:latin typeface="+mn-lt"/>
          <a:ea typeface="+mn-ea"/>
          <a:cs typeface="+mn-cs"/>
        </a:defRPr>
      </a:lvl8pPr>
      <a:lvl9pPr marL="1792224" indent="-164592" algn="l" defTabSz="914400" rtl="0" eaLnBrk="1" latinLnBrk="0" hangingPunct="1">
        <a:spcBef>
          <a:spcPts val="300"/>
        </a:spcBef>
        <a:buClr>
          <a:schemeClr val="accent2"/>
        </a:buClr>
        <a:buFont typeface="Wingdings" pitchFamily="2"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1.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2.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 Id="rId3" Type="http://schemas.openxmlformats.org/officeDocument/2006/relationships/image" Target="../media/image17.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4.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2639"/>
            <a:ext cx="8853714" cy="1797749"/>
          </a:xfrm>
        </p:spPr>
        <p:txBody>
          <a:bodyPr>
            <a:normAutofit/>
          </a:bodyPr>
          <a:lstStyle/>
          <a:p>
            <a:r>
              <a:rPr lang="en-US" dirty="0"/>
              <a:t>A Generative Model of the </a:t>
            </a:r>
            <a:r>
              <a:rPr lang="en-US" dirty="0" smtClean="0"/>
              <a:t/>
            </a:r>
            <a:br>
              <a:rPr lang="en-US" dirty="0" smtClean="0"/>
            </a:br>
            <a:r>
              <a:rPr lang="en-US" dirty="0" smtClean="0"/>
              <a:t>Mutual Escalation of </a:t>
            </a:r>
            <a:r>
              <a:rPr lang="en-US" dirty="0"/>
              <a:t>Anxiety </a:t>
            </a:r>
            <a:r>
              <a:rPr lang="en-US" dirty="0" smtClean="0"/>
              <a:t/>
            </a:r>
            <a:br>
              <a:rPr lang="en-US" dirty="0" smtClean="0"/>
            </a:br>
            <a:r>
              <a:rPr lang="en-US" dirty="0" smtClean="0"/>
              <a:t>Between </a:t>
            </a:r>
            <a:r>
              <a:rPr lang="en-US" dirty="0"/>
              <a:t>Religious Groups</a:t>
            </a:r>
          </a:p>
        </p:txBody>
      </p:sp>
      <p:sp>
        <p:nvSpPr>
          <p:cNvPr id="3" name="Subtitle 2"/>
          <p:cNvSpPr>
            <a:spLocks noGrp="1"/>
          </p:cNvSpPr>
          <p:nvPr>
            <p:ph type="subTitle" idx="1"/>
          </p:nvPr>
        </p:nvSpPr>
        <p:spPr/>
        <p:txBody>
          <a:bodyPr>
            <a:noAutofit/>
          </a:bodyPr>
          <a:lstStyle/>
          <a:p>
            <a:r>
              <a:rPr lang="en-US" sz="2000" dirty="0" smtClean="0"/>
              <a:t>Dr. Ross Gore</a:t>
            </a:r>
          </a:p>
          <a:p>
            <a:r>
              <a:rPr lang="en-US" sz="2000" b="1" dirty="0" smtClean="0">
                <a:solidFill>
                  <a:schemeClr val="bg1"/>
                </a:solidFill>
              </a:rPr>
              <a:t>Virginia Modeling, Analysis &amp; Simulation Center (VMASC)</a:t>
            </a:r>
            <a:endParaRPr lang="en-US" sz="2000" b="1" dirty="0">
              <a:solidFill>
                <a:schemeClr val="bg1"/>
              </a:solidFill>
            </a:endParaRPr>
          </a:p>
        </p:txBody>
      </p:sp>
    </p:spTree>
    <p:extLst>
      <p:ext uri="{BB962C8B-B14F-4D97-AF65-F5344CB8AC3E}">
        <p14:creationId xmlns:p14="http://schemas.microsoft.com/office/powerpoint/2010/main" val="1465527085"/>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R</a:t>
            </a:r>
            <a:r>
              <a:rPr lang="en-US" dirty="0" smtClean="0"/>
              <a:t>itual clustering</a:t>
            </a:r>
            <a:endParaRPr lang="en-US" dirty="0"/>
          </a:p>
        </p:txBody>
      </p:sp>
      <p:pic>
        <p:nvPicPr>
          <p:cNvPr id="4" name="Picture 3"/>
          <p:cNvPicPr>
            <a:picLocks noChangeAspect="1"/>
          </p:cNvPicPr>
          <p:nvPr/>
        </p:nvPicPr>
        <p:blipFill>
          <a:blip r:embed="rId3"/>
          <a:stretch>
            <a:fillRect/>
          </a:stretch>
        </p:blipFill>
        <p:spPr>
          <a:xfrm>
            <a:off x="4393007" y="419876"/>
            <a:ext cx="4860642" cy="4607224"/>
          </a:xfrm>
          <a:prstGeom prst="rect">
            <a:avLst/>
          </a:prstGeom>
        </p:spPr>
      </p:pic>
      <p:sp>
        <p:nvSpPr>
          <p:cNvPr id="5" name="Content Placeholder 2"/>
          <p:cNvSpPr>
            <a:spLocks noGrp="1"/>
          </p:cNvSpPr>
          <p:nvPr>
            <p:ph idx="1"/>
          </p:nvPr>
        </p:nvSpPr>
        <p:spPr>
          <a:xfrm>
            <a:off x="278693" y="926559"/>
            <a:ext cx="3971770" cy="3579849"/>
          </a:xfrm>
        </p:spPr>
        <p:txBody>
          <a:bodyPr>
            <a:noAutofit/>
          </a:bodyPr>
          <a:lstStyle/>
          <a:p>
            <a:pPr>
              <a:buFont typeface="Arial"/>
              <a:buChar char="•"/>
            </a:pPr>
            <a:r>
              <a:rPr lang="en-US" sz="2400" dirty="0" smtClean="0"/>
              <a:t>Occurs when anxiety &gt; hyper vigilance threshold.</a:t>
            </a:r>
          </a:p>
          <a:p>
            <a:pPr>
              <a:buFont typeface="Arial"/>
              <a:buChar char="•"/>
            </a:pPr>
            <a:r>
              <a:rPr lang="en-US" sz="2400" dirty="0" smtClean="0"/>
              <a:t>Agent finds other agents in same state.</a:t>
            </a:r>
          </a:p>
          <a:p>
            <a:pPr>
              <a:buFont typeface="Arial"/>
              <a:buChar char="•"/>
            </a:pPr>
            <a:r>
              <a:rPr lang="en-US" sz="2400" dirty="0" smtClean="0"/>
              <a:t>Agents form a ritual cluster.</a:t>
            </a:r>
          </a:p>
          <a:p>
            <a:pPr>
              <a:buFont typeface="Arial"/>
              <a:buChar char="•"/>
            </a:pPr>
            <a:r>
              <a:rPr lang="en-US" sz="2400" dirty="0" smtClean="0"/>
              <a:t>Cluster decreases anxiety and increases religiosity.</a:t>
            </a:r>
          </a:p>
        </p:txBody>
      </p:sp>
    </p:spTree>
    <p:extLst>
      <p:ext uri="{BB962C8B-B14F-4D97-AF65-F5344CB8AC3E}">
        <p14:creationId xmlns:p14="http://schemas.microsoft.com/office/powerpoint/2010/main" val="3719584260"/>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Is Mutually Escalating Anxiety Produced? </a:t>
            </a:r>
            <a:endParaRPr lang="en-US" dirty="0"/>
          </a:p>
        </p:txBody>
      </p:sp>
      <p:pic>
        <p:nvPicPr>
          <p:cNvPr id="5" name="Picture 4"/>
          <p:cNvPicPr>
            <a:picLocks noChangeAspect="1"/>
          </p:cNvPicPr>
          <p:nvPr/>
        </p:nvPicPr>
        <p:blipFill>
          <a:blip r:embed="rId3"/>
          <a:stretch>
            <a:fillRect/>
          </a:stretch>
        </p:blipFill>
        <p:spPr>
          <a:xfrm>
            <a:off x="12959" y="1238606"/>
            <a:ext cx="9144000" cy="5050885"/>
          </a:xfrm>
          <a:prstGeom prst="rect">
            <a:avLst/>
          </a:prstGeom>
        </p:spPr>
      </p:pic>
    </p:spTree>
    <p:extLst>
      <p:ext uri="{BB962C8B-B14F-4D97-AF65-F5344CB8AC3E}">
        <p14:creationId xmlns:p14="http://schemas.microsoft.com/office/powerpoint/2010/main" val="2226279883"/>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How </a:t>
            </a:r>
            <a:r>
              <a:rPr lang="en-US" dirty="0" smtClean="0"/>
              <a:t>Frequently Is Mutually Escalating Anxiety Produced?</a:t>
            </a:r>
            <a:endParaRPr lang="en-US" dirty="0"/>
          </a:p>
        </p:txBody>
      </p:sp>
      <p:pic>
        <p:nvPicPr>
          <p:cNvPr id="3" name="Picture 2"/>
          <p:cNvPicPr>
            <a:picLocks noChangeAspect="1"/>
          </p:cNvPicPr>
          <p:nvPr/>
        </p:nvPicPr>
        <p:blipFill>
          <a:blip r:embed="rId3"/>
          <a:stretch>
            <a:fillRect/>
          </a:stretch>
        </p:blipFill>
        <p:spPr>
          <a:xfrm>
            <a:off x="0" y="1528234"/>
            <a:ext cx="9144000" cy="5148841"/>
          </a:xfrm>
          <a:prstGeom prst="rect">
            <a:avLst/>
          </a:prstGeom>
        </p:spPr>
      </p:pic>
    </p:spTree>
    <p:extLst>
      <p:ext uri="{BB962C8B-B14F-4D97-AF65-F5344CB8AC3E}">
        <p14:creationId xmlns:p14="http://schemas.microsoft.com/office/powerpoint/2010/main" val="691607079"/>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How Do We Explain Why It occurs?</a:t>
            </a:r>
            <a:endParaRPr lang="en-US" dirty="0"/>
          </a:p>
        </p:txBody>
      </p:sp>
      <p:sp>
        <p:nvSpPr>
          <p:cNvPr id="3" name="Content Placeholder 2"/>
          <p:cNvSpPr>
            <a:spLocks noGrp="1"/>
          </p:cNvSpPr>
          <p:nvPr>
            <p:ph idx="1"/>
          </p:nvPr>
        </p:nvSpPr>
        <p:spPr>
          <a:xfrm>
            <a:off x="0" y="926559"/>
            <a:ext cx="9144000" cy="3579849"/>
          </a:xfrm>
        </p:spPr>
        <p:txBody>
          <a:bodyPr>
            <a:noAutofit/>
          </a:bodyPr>
          <a:lstStyle/>
          <a:p>
            <a:pPr>
              <a:buFont typeface="Arial"/>
              <a:buChar char="•"/>
            </a:pPr>
            <a:r>
              <a:rPr lang="en-US" sz="2400" dirty="0" smtClean="0"/>
              <a:t>We want to look conditions related to input parameters that yield a relevant output (i.e. mutually escalating anxiety)</a:t>
            </a:r>
          </a:p>
          <a:p>
            <a:pPr>
              <a:buFont typeface="Arial"/>
              <a:buChar char="•"/>
            </a:pPr>
            <a:r>
              <a:rPr lang="en-US" sz="2400" dirty="0" smtClean="0"/>
              <a:t>Adapt two information retrieval measures</a:t>
            </a:r>
          </a:p>
        </p:txBody>
      </p:sp>
      <p:pic>
        <p:nvPicPr>
          <p:cNvPr id="6" name="Picture 5"/>
          <p:cNvPicPr>
            <a:picLocks noChangeAspect="1"/>
          </p:cNvPicPr>
          <p:nvPr/>
        </p:nvPicPr>
        <p:blipFill>
          <a:blip r:embed="rId2"/>
          <a:stretch>
            <a:fillRect/>
          </a:stretch>
        </p:blipFill>
        <p:spPr>
          <a:xfrm>
            <a:off x="0" y="2257385"/>
            <a:ext cx="9144000" cy="4548766"/>
          </a:xfrm>
          <a:prstGeom prst="rect">
            <a:avLst/>
          </a:prstGeom>
        </p:spPr>
      </p:pic>
    </p:spTree>
    <p:extLst>
      <p:ext uri="{BB962C8B-B14F-4D97-AF65-F5344CB8AC3E}">
        <p14:creationId xmlns:p14="http://schemas.microsoft.com/office/powerpoint/2010/main" val="2966890793"/>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How Do We Explain Why It occurs?</a:t>
            </a:r>
            <a:endParaRPr lang="en-US" dirty="0"/>
          </a:p>
        </p:txBody>
      </p:sp>
      <p:sp>
        <p:nvSpPr>
          <p:cNvPr id="3" name="Content Placeholder 2"/>
          <p:cNvSpPr>
            <a:spLocks noGrp="1"/>
          </p:cNvSpPr>
          <p:nvPr>
            <p:ph idx="1"/>
          </p:nvPr>
        </p:nvSpPr>
        <p:spPr>
          <a:xfrm>
            <a:off x="278692" y="926559"/>
            <a:ext cx="8740579" cy="3579849"/>
          </a:xfrm>
        </p:spPr>
        <p:txBody>
          <a:bodyPr>
            <a:noAutofit/>
          </a:bodyPr>
          <a:lstStyle/>
          <a:p>
            <a:pPr>
              <a:buFont typeface="Arial"/>
              <a:buChar char="•"/>
            </a:pPr>
            <a:r>
              <a:rPr lang="en-US" sz="2400" dirty="0" smtClean="0"/>
              <a:t>We want to look for conditions (i.e. propositions about input parameters) that are true when:</a:t>
            </a:r>
          </a:p>
          <a:p>
            <a:pPr lvl="2">
              <a:buFont typeface="Arial"/>
              <a:buChar char="•"/>
            </a:pPr>
            <a:r>
              <a:rPr lang="en-US" sz="2400" b="1" dirty="0"/>
              <a:t>A</a:t>
            </a:r>
            <a:r>
              <a:rPr lang="en-US" sz="2400" dirty="0" smtClean="0"/>
              <a:t> mutual escalation period of any length occurs. </a:t>
            </a:r>
            <a:br>
              <a:rPr lang="en-US" sz="2400" dirty="0" smtClean="0"/>
            </a:br>
            <a:r>
              <a:rPr lang="en-US" sz="2400" dirty="0" smtClean="0"/>
              <a:t>(</a:t>
            </a:r>
            <a:r>
              <a:rPr lang="en-US" sz="2400" b="1" i="1" u="sng" dirty="0"/>
              <a:t>P</a:t>
            </a:r>
            <a:r>
              <a:rPr lang="en-US" sz="2400" b="1" i="1" u="sng" dirty="0" smtClean="0"/>
              <a:t>recision</a:t>
            </a:r>
            <a:r>
              <a:rPr lang="en-US" sz="2400" dirty="0" smtClean="0"/>
              <a:t>)</a:t>
            </a:r>
          </a:p>
          <a:p>
            <a:pPr lvl="2">
              <a:buFont typeface="Arial"/>
              <a:buChar char="•"/>
            </a:pPr>
            <a:r>
              <a:rPr lang="en-US" sz="2400" b="1" dirty="0" smtClean="0"/>
              <a:t>ALL</a:t>
            </a:r>
            <a:r>
              <a:rPr lang="en-US" sz="2400" dirty="0" smtClean="0"/>
              <a:t> mutual escalation periods of any length occur. </a:t>
            </a:r>
            <a:br>
              <a:rPr lang="en-US" sz="2400" dirty="0" smtClean="0"/>
            </a:br>
            <a:r>
              <a:rPr lang="en-US" sz="2400" dirty="0" smtClean="0"/>
              <a:t>(</a:t>
            </a:r>
            <a:r>
              <a:rPr lang="en-US" sz="2400" b="1" i="1" u="sng" dirty="0"/>
              <a:t>R</a:t>
            </a:r>
            <a:r>
              <a:rPr lang="en-US" sz="2400" b="1" i="1" u="sng" dirty="0" smtClean="0"/>
              <a:t>ecall</a:t>
            </a:r>
            <a:r>
              <a:rPr lang="en-US" sz="2400" dirty="0" smtClean="0"/>
              <a:t>)</a:t>
            </a:r>
          </a:p>
          <a:p>
            <a:pPr>
              <a:buFont typeface="Arial"/>
              <a:buChar char="•"/>
            </a:pPr>
            <a:r>
              <a:rPr lang="en-US" sz="2400" dirty="0" smtClean="0"/>
              <a:t>We want conditions where these measures </a:t>
            </a:r>
            <a:r>
              <a:rPr lang="en-US" sz="2400" i="1" u="sng" dirty="0" smtClean="0"/>
              <a:t>increase</a:t>
            </a:r>
            <a:r>
              <a:rPr lang="en-US" sz="2400" dirty="0" smtClean="0"/>
              <a:t> and approach 1.0 as the length of the mutual escalation period increases.</a:t>
            </a:r>
          </a:p>
          <a:p>
            <a:pPr>
              <a:buFont typeface="Arial"/>
              <a:buChar char="•"/>
            </a:pPr>
            <a:r>
              <a:rPr lang="en-US" sz="2400" dirty="0" smtClean="0"/>
              <a:t>Precision and Recall can be aggregated into a single measure.</a:t>
            </a:r>
          </a:p>
        </p:txBody>
      </p:sp>
    </p:spTree>
    <p:extLst>
      <p:ext uri="{BB962C8B-B14F-4D97-AF65-F5344CB8AC3E}">
        <p14:creationId xmlns:p14="http://schemas.microsoft.com/office/powerpoint/2010/main" val="2107093301"/>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1503217" y="914400"/>
            <a:ext cx="5753568" cy="5642154"/>
          </a:xfrm>
          <a:prstGeom prst="rect">
            <a:avLst/>
          </a:prstGeom>
        </p:spPr>
      </p:pic>
      <p:sp>
        <p:nvSpPr>
          <p:cNvPr id="2" name="Title 1"/>
          <p:cNvSpPr>
            <a:spLocks noGrp="1"/>
          </p:cNvSpPr>
          <p:nvPr>
            <p:ph type="title"/>
          </p:nvPr>
        </p:nvSpPr>
        <p:spPr/>
        <p:txBody>
          <a:bodyPr>
            <a:normAutofit/>
          </a:bodyPr>
          <a:lstStyle/>
          <a:p>
            <a:r>
              <a:rPr lang="en-US" dirty="0" smtClean="0"/>
              <a:t>How Does Mutual Escalation occur?</a:t>
            </a:r>
            <a:endParaRPr lang="en-US" dirty="0"/>
          </a:p>
        </p:txBody>
      </p:sp>
    </p:spTree>
    <p:extLst>
      <p:ext uri="{BB962C8B-B14F-4D97-AF65-F5344CB8AC3E}">
        <p14:creationId xmlns:p14="http://schemas.microsoft.com/office/powerpoint/2010/main" val="3723986054"/>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Back to research questions</a:t>
            </a:r>
            <a:endParaRPr lang="en-US" dirty="0"/>
          </a:p>
        </p:txBody>
      </p:sp>
      <p:sp>
        <p:nvSpPr>
          <p:cNvPr id="3" name="Content Placeholder 2"/>
          <p:cNvSpPr>
            <a:spLocks noGrp="1"/>
          </p:cNvSpPr>
          <p:nvPr>
            <p:ph idx="1"/>
          </p:nvPr>
        </p:nvSpPr>
        <p:spPr>
          <a:xfrm>
            <a:off x="155505" y="914400"/>
            <a:ext cx="8988495" cy="4113288"/>
          </a:xfrm>
        </p:spPr>
        <p:txBody>
          <a:bodyPr>
            <a:normAutofit fontScale="85000" lnSpcReduction="10000"/>
          </a:bodyPr>
          <a:lstStyle/>
          <a:p>
            <a:pPr>
              <a:buFont typeface="Arial"/>
              <a:buChar char="•"/>
            </a:pPr>
            <a:r>
              <a:rPr lang="en-US" sz="2800" dirty="0" smtClean="0"/>
              <a:t>Do mutually escalating anxious contexts </a:t>
            </a:r>
            <a:r>
              <a:rPr lang="en-US" sz="2800" dirty="0"/>
              <a:t>play a </a:t>
            </a:r>
            <a:r>
              <a:rPr lang="en-US" sz="2800" dirty="0" smtClean="0"/>
              <a:t>role in promoting </a:t>
            </a:r>
            <a:r>
              <a:rPr lang="en-US" sz="2800" dirty="0"/>
              <a:t>religiosity? </a:t>
            </a:r>
            <a:endParaRPr lang="en-US" sz="2800" dirty="0" smtClean="0"/>
          </a:p>
          <a:p>
            <a:pPr lvl="3">
              <a:buFont typeface="Arial"/>
              <a:buChar char="•"/>
            </a:pPr>
            <a:r>
              <a:rPr lang="en-US" sz="2800" i="1" dirty="0" smtClean="0">
                <a:solidFill>
                  <a:schemeClr val="accent2"/>
                </a:solidFill>
              </a:rPr>
              <a:t>Yes, it causes some agents in each group to exceed their hyper-vigilance threshold, participate in a ritual cluster and become more religious. In longer periods of mutually escalating anxiety more agents in each group increase their religiosity.</a:t>
            </a:r>
            <a:endParaRPr lang="en-US" sz="2800" dirty="0" smtClean="0"/>
          </a:p>
          <a:p>
            <a:pPr>
              <a:buFont typeface="Arial"/>
              <a:buChar char="•"/>
            </a:pPr>
            <a:r>
              <a:rPr lang="en-US" sz="2800" dirty="0" smtClean="0"/>
              <a:t>If </a:t>
            </a:r>
            <a:r>
              <a:rPr lang="en-US" sz="2800" dirty="0"/>
              <a:t>so, under what conditions and through which mechanisms</a:t>
            </a:r>
            <a:r>
              <a:rPr lang="en-US" sz="2800" dirty="0" smtClean="0"/>
              <a:t>? </a:t>
            </a:r>
          </a:p>
          <a:p>
            <a:pPr lvl="3">
              <a:buFont typeface="Arial"/>
              <a:buChar char="•"/>
            </a:pPr>
            <a:r>
              <a:rPr lang="en-US" sz="2800" i="1" dirty="0" smtClean="0">
                <a:solidFill>
                  <a:srgbClr val="F96A1B"/>
                </a:solidFill>
              </a:rPr>
              <a:t>More equal group sizes (less than 70/30 split), where agents’ social and contagion hazard threshold is below the average social and contagion intensity are most predictive conditions of prolonged periods of mutually escalating anxiety</a:t>
            </a:r>
            <a:r>
              <a:rPr lang="en-US" sz="2800" dirty="0" smtClean="0">
                <a:solidFill>
                  <a:srgbClr val="F96A1B"/>
                </a:solidFill>
              </a:rPr>
              <a:t>.</a:t>
            </a:r>
            <a:endParaRPr lang="en-US" sz="2800" dirty="0">
              <a:solidFill>
                <a:srgbClr val="F96A1B"/>
              </a:solidFill>
            </a:endParaRPr>
          </a:p>
        </p:txBody>
      </p:sp>
    </p:spTree>
    <p:extLst>
      <p:ext uri="{BB962C8B-B14F-4D97-AF65-F5344CB8AC3E}">
        <p14:creationId xmlns:p14="http://schemas.microsoft.com/office/powerpoint/2010/main" val="3430771599"/>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Large scale implications</a:t>
            </a:r>
            <a:endParaRPr lang="en-US" dirty="0"/>
          </a:p>
        </p:txBody>
      </p:sp>
      <p:sp>
        <p:nvSpPr>
          <p:cNvPr id="3" name="Content Placeholder 2"/>
          <p:cNvSpPr>
            <a:spLocks noGrp="1"/>
          </p:cNvSpPr>
          <p:nvPr>
            <p:ph idx="1"/>
          </p:nvPr>
        </p:nvSpPr>
        <p:spPr>
          <a:xfrm>
            <a:off x="155506" y="914400"/>
            <a:ext cx="5364912" cy="4113288"/>
          </a:xfrm>
        </p:spPr>
        <p:txBody>
          <a:bodyPr>
            <a:normAutofit fontScale="92500" lnSpcReduction="10000"/>
          </a:bodyPr>
          <a:lstStyle/>
          <a:p>
            <a:pPr>
              <a:buFont typeface="Arial"/>
              <a:buChar char="•"/>
            </a:pPr>
            <a:r>
              <a:rPr lang="en-US" sz="2800" dirty="0" smtClean="0"/>
              <a:t>Maintain a large disparity in group sizes.</a:t>
            </a:r>
            <a:endParaRPr lang="en-US" sz="2800" dirty="0"/>
          </a:p>
          <a:p>
            <a:pPr>
              <a:buFont typeface="Arial"/>
              <a:buChar char="•"/>
            </a:pPr>
            <a:r>
              <a:rPr lang="en-US" sz="2800" dirty="0" smtClean="0"/>
              <a:t>Reduce likelihood of social and contagion hazards being perceived.</a:t>
            </a:r>
          </a:p>
          <a:p>
            <a:pPr lvl="2">
              <a:buFont typeface="Arial"/>
              <a:buChar char="•"/>
            </a:pPr>
            <a:r>
              <a:rPr lang="en-US" sz="2800" dirty="0" smtClean="0"/>
              <a:t>Physical barriers between groups.</a:t>
            </a:r>
          </a:p>
          <a:p>
            <a:pPr lvl="2">
              <a:buFont typeface="Arial"/>
              <a:buChar char="•"/>
            </a:pPr>
            <a:r>
              <a:rPr lang="en-US" sz="2800" dirty="0" smtClean="0"/>
              <a:t>Increase spatial dimensions of interaction between groups. Larger landscape, fewer others within radius.</a:t>
            </a:r>
          </a:p>
        </p:txBody>
      </p:sp>
      <p:pic>
        <p:nvPicPr>
          <p:cNvPr id="4" name="Picture 3"/>
          <p:cNvPicPr>
            <a:picLocks noChangeAspect="1"/>
          </p:cNvPicPr>
          <p:nvPr/>
        </p:nvPicPr>
        <p:blipFill>
          <a:blip r:embed="rId2"/>
          <a:stretch>
            <a:fillRect/>
          </a:stretch>
        </p:blipFill>
        <p:spPr>
          <a:xfrm>
            <a:off x="5441898" y="1503124"/>
            <a:ext cx="3702102" cy="2773003"/>
          </a:xfrm>
          <a:prstGeom prst="rect">
            <a:avLst/>
          </a:prstGeom>
        </p:spPr>
      </p:pic>
    </p:spTree>
    <p:extLst>
      <p:ext uri="{BB962C8B-B14F-4D97-AF65-F5344CB8AC3E}">
        <p14:creationId xmlns:p14="http://schemas.microsoft.com/office/powerpoint/2010/main" val="3746332993"/>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a:stretch>
            <a:fillRect/>
          </a:stretch>
        </p:blipFill>
        <p:spPr>
          <a:xfrm>
            <a:off x="3583525" y="5616970"/>
            <a:ext cx="1988733" cy="1239643"/>
          </a:xfrm>
          <a:prstGeom prst="rect">
            <a:avLst/>
          </a:prstGeom>
        </p:spPr>
      </p:pic>
      <p:sp>
        <p:nvSpPr>
          <p:cNvPr id="2" name="Title 1"/>
          <p:cNvSpPr>
            <a:spLocks noGrp="1"/>
          </p:cNvSpPr>
          <p:nvPr>
            <p:ph type="title"/>
          </p:nvPr>
        </p:nvSpPr>
        <p:spPr/>
        <p:txBody>
          <a:bodyPr>
            <a:normAutofit/>
          </a:bodyPr>
          <a:lstStyle/>
          <a:p>
            <a:r>
              <a:rPr lang="en-US" dirty="0" smtClean="0"/>
              <a:t>Acknowledgement &amp; thank you</a:t>
            </a:r>
            <a:endParaRPr lang="en-US" dirty="0"/>
          </a:p>
        </p:txBody>
      </p:sp>
      <p:pic>
        <p:nvPicPr>
          <p:cNvPr id="5" name="Picture 4"/>
          <p:cNvPicPr>
            <a:picLocks noChangeAspect="1"/>
          </p:cNvPicPr>
          <p:nvPr/>
        </p:nvPicPr>
        <p:blipFill>
          <a:blip r:embed="rId3"/>
          <a:stretch>
            <a:fillRect/>
          </a:stretch>
        </p:blipFill>
        <p:spPr>
          <a:xfrm>
            <a:off x="267348" y="914400"/>
            <a:ext cx="8656353" cy="4902632"/>
          </a:xfrm>
          <a:prstGeom prst="rect">
            <a:avLst/>
          </a:prstGeom>
        </p:spPr>
      </p:pic>
    </p:spTree>
    <p:extLst>
      <p:ext uri="{BB962C8B-B14F-4D97-AF65-F5344CB8AC3E}">
        <p14:creationId xmlns:p14="http://schemas.microsoft.com/office/powerpoint/2010/main" val="2484361247"/>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Mutual Escalation of Anxiety Between Religious Groups</a:t>
            </a:r>
            <a:endParaRPr lang="en-US" dirty="0"/>
          </a:p>
        </p:txBody>
      </p:sp>
      <p:sp>
        <p:nvSpPr>
          <p:cNvPr id="3" name="Content Placeholder 2"/>
          <p:cNvSpPr>
            <a:spLocks noGrp="1"/>
          </p:cNvSpPr>
          <p:nvPr>
            <p:ph idx="1"/>
          </p:nvPr>
        </p:nvSpPr>
        <p:spPr/>
        <p:txBody>
          <a:bodyPr/>
          <a:lstStyle/>
          <a:p>
            <a:r>
              <a:rPr lang="en-US" sz="2800" dirty="0" smtClean="0"/>
              <a:t>Research Questions:  </a:t>
            </a:r>
          </a:p>
          <a:p>
            <a:pPr>
              <a:buFont typeface="Arial"/>
              <a:buChar char="•"/>
            </a:pPr>
            <a:r>
              <a:rPr lang="en-US" sz="2800" dirty="0" smtClean="0"/>
              <a:t>Do mutually escalating anxious contexts </a:t>
            </a:r>
            <a:r>
              <a:rPr lang="en-US" sz="2800" dirty="0"/>
              <a:t>play a </a:t>
            </a:r>
            <a:r>
              <a:rPr lang="en-US" sz="2800" dirty="0" smtClean="0"/>
              <a:t>role in promoting </a:t>
            </a:r>
            <a:r>
              <a:rPr lang="en-US" sz="2800" dirty="0"/>
              <a:t>religiosity? </a:t>
            </a:r>
            <a:endParaRPr lang="en-US" sz="2800" dirty="0" smtClean="0"/>
          </a:p>
          <a:p>
            <a:pPr marL="0" indent="0"/>
            <a:endParaRPr lang="en-US" sz="2800" dirty="0" smtClean="0"/>
          </a:p>
          <a:p>
            <a:pPr>
              <a:buFont typeface="Arial"/>
              <a:buChar char="•"/>
            </a:pPr>
            <a:r>
              <a:rPr lang="en-US" sz="2800" dirty="0" smtClean="0"/>
              <a:t>If </a:t>
            </a:r>
            <a:r>
              <a:rPr lang="en-US" sz="2800" dirty="0"/>
              <a:t>so, under what conditions and through which mechanisms?</a:t>
            </a:r>
          </a:p>
        </p:txBody>
      </p:sp>
    </p:spTree>
    <p:extLst>
      <p:ext uri="{BB962C8B-B14F-4D97-AF65-F5344CB8AC3E}">
        <p14:creationId xmlns:p14="http://schemas.microsoft.com/office/powerpoint/2010/main" val="4290275958"/>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Mutual Escalation of Anxiety Between Religious Groups (Periods of 3+ Years)</a:t>
            </a:r>
            <a:endParaRPr lang="en-US" dirty="0"/>
          </a:p>
        </p:txBody>
      </p:sp>
      <p:pic>
        <p:nvPicPr>
          <p:cNvPr id="3" name="Picture 2"/>
          <p:cNvPicPr>
            <a:picLocks noChangeAspect="1"/>
          </p:cNvPicPr>
          <p:nvPr/>
        </p:nvPicPr>
        <p:blipFill>
          <a:blip r:embed="rId2"/>
          <a:stretch>
            <a:fillRect/>
          </a:stretch>
        </p:blipFill>
        <p:spPr>
          <a:xfrm>
            <a:off x="0" y="1254144"/>
            <a:ext cx="9144000" cy="5307220"/>
          </a:xfrm>
          <a:prstGeom prst="rect">
            <a:avLst/>
          </a:prstGeom>
        </p:spPr>
      </p:pic>
    </p:spTree>
    <p:extLst>
      <p:ext uri="{BB962C8B-B14F-4D97-AF65-F5344CB8AC3E}">
        <p14:creationId xmlns:p14="http://schemas.microsoft.com/office/powerpoint/2010/main" val="1232543563"/>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45410" name="Rectangle 2"/>
          <p:cNvSpPr>
            <a:spLocks noGrp="1" noChangeArrowheads="1"/>
          </p:cNvSpPr>
          <p:nvPr>
            <p:ph type="title"/>
          </p:nvPr>
        </p:nvSpPr>
        <p:spPr/>
        <p:txBody>
          <a:bodyPr>
            <a:normAutofit/>
          </a:bodyPr>
          <a:lstStyle/>
          <a:p>
            <a:r>
              <a:rPr lang="en-US" dirty="0" smtClean="0"/>
              <a:t>Research Method: Agent </a:t>
            </a:r>
            <a:r>
              <a:rPr lang="en-US" dirty="0"/>
              <a:t>Based </a:t>
            </a:r>
            <a:r>
              <a:rPr lang="en-US" dirty="0" smtClean="0"/>
              <a:t>Model</a:t>
            </a:r>
            <a:endParaRPr lang="en-US" dirty="0"/>
          </a:p>
        </p:txBody>
      </p:sp>
      <p:sp>
        <p:nvSpPr>
          <p:cNvPr id="145411" name="Rectangle 3"/>
          <p:cNvSpPr>
            <a:spLocks noGrp="1" noChangeArrowheads="1"/>
          </p:cNvSpPr>
          <p:nvPr>
            <p:ph idx="1"/>
          </p:nvPr>
        </p:nvSpPr>
        <p:spPr/>
        <p:txBody>
          <a:bodyPr>
            <a:noAutofit/>
          </a:bodyPr>
          <a:lstStyle/>
          <a:p>
            <a:r>
              <a:rPr lang="en-US" sz="2800" dirty="0" smtClean="0"/>
              <a:t>What? </a:t>
            </a:r>
          </a:p>
          <a:p>
            <a:pPr lvl="1"/>
            <a:r>
              <a:rPr lang="en-US" sz="2200" i="1" dirty="0" smtClean="0"/>
              <a:t>Computer </a:t>
            </a:r>
            <a:r>
              <a:rPr lang="en-US" sz="2200" i="1" dirty="0"/>
              <a:t>simulation of the global consequences of local interactions of members of a </a:t>
            </a:r>
            <a:r>
              <a:rPr lang="en-US" sz="2200" i="1" dirty="0" smtClean="0"/>
              <a:t>population.</a:t>
            </a:r>
          </a:p>
          <a:p>
            <a:r>
              <a:rPr lang="en-US" sz="2800" b="1" dirty="0" smtClean="0"/>
              <a:t>Why?</a:t>
            </a:r>
          </a:p>
          <a:p>
            <a:pPr lvl="1"/>
            <a:r>
              <a:rPr lang="en-US" sz="2200" b="1" dirty="0" smtClean="0"/>
              <a:t>Formal: </a:t>
            </a:r>
            <a:r>
              <a:rPr lang="en-US" sz="2200" i="1" dirty="0" smtClean="0"/>
              <a:t>Assumptions and details are made explicit</a:t>
            </a:r>
          </a:p>
          <a:p>
            <a:pPr lvl="1"/>
            <a:r>
              <a:rPr lang="en-US" sz="2200" b="1" dirty="0" smtClean="0"/>
              <a:t>Tractable: </a:t>
            </a:r>
            <a:r>
              <a:rPr lang="en-US" sz="2200" i="1" dirty="0" smtClean="0"/>
              <a:t>Easier to cope with complexity b/c it supports the expression of nonlinearities, discontinuities, heterogeneity.</a:t>
            </a:r>
            <a:endParaRPr lang="en-US" sz="2200" b="1" i="1" dirty="0" smtClean="0"/>
          </a:p>
          <a:p>
            <a:pPr lvl="1"/>
            <a:r>
              <a:rPr lang="en-US" sz="2200" b="1" dirty="0" smtClean="0"/>
              <a:t>Generative: </a:t>
            </a:r>
            <a:r>
              <a:rPr lang="en-US" sz="2200" i="1" dirty="0" smtClean="0"/>
              <a:t>Provides an existence proof. If you didn’t grow it, then you didn’t show it.</a:t>
            </a:r>
            <a:endParaRPr lang="en-US" sz="2200" i="1" dirty="0"/>
          </a:p>
        </p:txBody>
      </p:sp>
    </p:spTree>
    <p:extLst>
      <p:ext uri="{BB962C8B-B14F-4D97-AF65-F5344CB8AC3E}">
        <p14:creationId xmlns:p14="http://schemas.microsoft.com/office/powerpoint/2010/main" val="3427662785"/>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45410" name="Rectangle 2"/>
          <p:cNvSpPr>
            <a:spLocks noGrp="1" noChangeArrowheads="1"/>
          </p:cNvSpPr>
          <p:nvPr>
            <p:ph type="title"/>
          </p:nvPr>
        </p:nvSpPr>
        <p:spPr>
          <a:xfrm>
            <a:off x="822960" y="0"/>
            <a:ext cx="7520940" cy="548640"/>
          </a:xfrm>
        </p:spPr>
        <p:txBody>
          <a:bodyPr>
            <a:normAutofit/>
          </a:bodyPr>
          <a:lstStyle/>
          <a:p>
            <a:r>
              <a:rPr lang="en-US" dirty="0" smtClean="0"/>
              <a:t>Research Method: Agent </a:t>
            </a:r>
            <a:r>
              <a:rPr lang="en-US" dirty="0"/>
              <a:t>Based </a:t>
            </a:r>
            <a:r>
              <a:rPr lang="en-US" dirty="0" smtClean="0"/>
              <a:t>Model</a:t>
            </a:r>
            <a:endParaRPr lang="en-US" dirty="0"/>
          </a:p>
        </p:txBody>
      </p:sp>
      <p:pic>
        <p:nvPicPr>
          <p:cNvPr id="3" name="Picture 2"/>
          <p:cNvPicPr>
            <a:picLocks noChangeAspect="1"/>
          </p:cNvPicPr>
          <p:nvPr/>
        </p:nvPicPr>
        <p:blipFill>
          <a:blip r:embed="rId3"/>
          <a:stretch>
            <a:fillRect/>
          </a:stretch>
        </p:blipFill>
        <p:spPr>
          <a:xfrm>
            <a:off x="457200" y="590451"/>
            <a:ext cx="8001000" cy="1943100"/>
          </a:xfrm>
          <a:prstGeom prst="rect">
            <a:avLst/>
          </a:prstGeom>
        </p:spPr>
      </p:pic>
      <p:sp>
        <p:nvSpPr>
          <p:cNvPr id="4" name="Rectangle 3"/>
          <p:cNvSpPr/>
          <p:nvPr/>
        </p:nvSpPr>
        <p:spPr>
          <a:xfrm>
            <a:off x="0" y="2702005"/>
            <a:ext cx="8781143" cy="2277547"/>
          </a:xfrm>
          <a:prstGeom prst="rect">
            <a:avLst/>
          </a:prstGeom>
        </p:spPr>
        <p:txBody>
          <a:bodyPr wrap="square">
            <a:spAutoFit/>
          </a:bodyPr>
          <a:lstStyle/>
          <a:p>
            <a:pPr lvl="1"/>
            <a:r>
              <a:rPr lang="en-US" b="1" u="sng" dirty="0" smtClean="0"/>
              <a:t>TMT:</a:t>
            </a:r>
            <a:r>
              <a:rPr lang="en-US" b="1" dirty="0" smtClean="0"/>
              <a:t> </a:t>
            </a:r>
            <a:r>
              <a:rPr lang="en-US" i="1" dirty="0" smtClean="0"/>
              <a:t>Terror Management Theory - When death awareness is an input the outputs are increased acceptance of the existence of supernatural agents and increased resistance to engaging other cultures. </a:t>
            </a:r>
          </a:p>
          <a:p>
            <a:pPr lvl="1"/>
            <a:endParaRPr lang="en-US" sz="800" i="1" dirty="0" smtClean="0"/>
          </a:p>
          <a:p>
            <a:pPr lvl="1"/>
            <a:r>
              <a:rPr lang="en-US" b="1" u="sng" dirty="0" smtClean="0"/>
              <a:t>SIT:</a:t>
            </a:r>
            <a:r>
              <a:rPr lang="en-US" b="1" dirty="0" smtClean="0"/>
              <a:t> </a:t>
            </a:r>
            <a:r>
              <a:rPr lang="en-US" i="1" dirty="0" smtClean="0"/>
              <a:t>Social Identity Theory. </a:t>
            </a:r>
            <a:r>
              <a:rPr lang="en-US" i="1" dirty="0"/>
              <a:t>E</a:t>
            </a:r>
            <a:r>
              <a:rPr lang="en-US" i="1" dirty="0" smtClean="0"/>
              <a:t>valuating one’s own group positively leads social groups to attempt to differentiate themselves from each other</a:t>
            </a:r>
          </a:p>
          <a:p>
            <a:pPr lvl="1"/>
            <a:endParaRPr lang="en-US" sz="800" b="1" i="1" dirty="0" smtClean="0"/>
          </a:p>
          <a:p>
            <a:pPr lvl="1"/>
            <a:r>
              <a:rPr lang="en-US" b="1" u="sng" dirty="0" smtClean="0"/>
              <a:t>IFT:</a:t>
            </a:r>
            <a:r>
              <a:rPr lang="en-US" b="1" dirty="0" smtClean="0"/>
              <a:t> </a:t>
            </a:r>
            <a:r>
              <a:rPr lang="en-US" i="1" dirty="0" smtClean="0"/>
              <a:t>Identity Fusion Theory. </a:t>
            </a:r>
            <a:r>
              <a:rPr lang="en-US" i="1" dirty="0"/>
              <a:t>H</a:t>
            </a:r>
            <a:r>
              <a:rPr lang="en-US" i="1" dirty="0" smtClean="0"/>
              <a:t>ow individual identity interacts with group identity in a synergistic and reinforcing dynamic</a:t>
            </a:r>
            <a:endParaRPr lang="en-US" i="1" dirty="0"/>
          </a:p>
        </p:txBody>
      </p:sp>
    </p:spTree>
    <p:extLst>
      <p:ext uri="{BB962C8B-B14F-4D97-AF65-F5344CB8AC3E}">
        <p14:creationId xmlns:p14="http://schemas.microsoft.com/office/powerpoint/2010/main" val="534537530"/>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45410" name="Rectangle 2"/>
          <p:cNvSpPr>
            <a:spLocks noGrp="1" noChangeArrowheads="1"/>
          </p:cNvSpPr>
          <p:nvPr>
            <p:ph type="title"/>
          </p:nvPr>
        </p:nvSpPr>
        <p:spPr/>
        <p:txBody>
          <a:bodyPr>
            <a:normAutofit/>
          </a:bodyPr>
          <a:lstStyle/>
          <a:p>
            <a:r>
              <a:rPr lang="en-US" dirty="0" smtClean="0"/>
              <a:t>What is in the model?</a:t>
            </a:r>
            <a:endParaRPr lang="en-US" dirty="0"/>
          </a:p>
        </p:txBody>
      </p:sp>
      <p:sp>
        <p:nvSpPr>
          <p:cNvPr id="5" name="Content Placeholder 2"/>
          <p:cNvSpPr>
            <a:spLocks noGrp="1"/>
          </p:cNvSpPr>
          <p:nvPr>
            <p:ph idx="1"/>
          </p:nvPr>
        </p:nvSpPr>
        <p:spPr/>
        <p:txBody>
          <a:bodyPr>
            <a:noAutofit/>
          </a:bodyPr>
          <a:lstStyle/>
          <a:p>
            <a:pPr>
              <a:buFont typeface="Arial"/>
              <a:buChar char="•"/>
            </a:pPr>
            <a:r>
              <a:rPr lang="en-US" sz="2400" dirty="0" smtClean="0"/>
              <a:t>Agents organized into a majority and minority group interacting in an environment of a fixed size.</a:t>
            </a:r>
          </a:p>
          <a:p>
            <a:pPr>
              <a:buFont typeface="Arial"/>
              <a:buChar char="•"/>
            </a:pPr>
            <a:r>
              <a:rPr lang="en-US" sz="2400" dirty="0" smtClean="0"/>
              <a:t>Within a group the agents are connected via social networks.</a:t>
            </a:r>
          </a:p>
          <a:p>
            <a:pPr>
              <a:buFont typeface="Arial"/>
              <a:buChar char="•"/>
            </a:pPr>
            <a:r>
              <a:rPr lang="en-US" sz="2400" dirty="0" smtClean="0"/>
              <a:t>Predation &amp; Natural Hazards are generated every time step.</a:t>
            </a:r>
          </a:p>
          <a:p>
            <a:pPr>
              <a:buFont typeface="Arial"/>
              <a:buChar char="•"/>
            </a:pPr>
            <a:r>
              <a:rPr lang="en-US" sz="2400" dirty="0" smtClean="0"/>
              <a:t>Social and contagion hazards can occur when agents encounter agents in the other group.</a:t>
            </a:r>
          </a:p>
          <a:p>
            <a:pPr>
              <a:buFont typeface="Arial"/>
              <a:buChar char="•"/>
            </a:pPr>
            <a:r>
              <a:rPr lang="en-US" sz="2400" dirty="0" smtClean="0"/>
              <a:t>Each agent has a threshold for each type of hazard.</a:t>
            </a:r>
          </a:p>
        </p:txBody>
      </p:sp>
    </p:spTree>
    <p:extLst>
      <p:ext uri="{BB962C8B-B14F-4D97-AF65-F5344CB8AC3E}">
        <p14:creationId xmlns:p14="http://schemas.microsoft.com/office/powerpoint/2010/main" val="1297357318"/>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45410" name="Rectangle 2"/>
          <p:cNvSpPr>
            <a:spLocks noGrp="1" noChangeArrowheads="1"/>
          </p:cNvSpPr>
          <p:nvPr>
            <p:ph type="title"/>
          </p:nvPr>
        </p:nvSpPr>
        <p:spPr>
          <a:xfrm>
            <a:off x="822960" y="91440"/>
            <a:ext cx="7520940" cy="548640"/>
          </a:xfrm>
        </p:spPr>
        <p:txBody>
          <a:bodyPr>
            <a:normAutofit/>
          </a:bodyPr>
          <a:lstStyle/>
          <a:p>
            <a:r>
              <a:rPr lang="en-US" dirty="0" smtClean="0"/>
              <a:t>Natural &amp; Predation Hazards</a:t>
            </a:r>
            <a:endParaRPr lang="en-US" dirty="0"/>
          </a:p>
        </p:txBody>
      </p:sp>
      <p:sp>
        <p:nvSpPr>
          <p:cNvPr id="5" name="Content Placeholder 2"/>
          <p:cNvSpPr>
            <a:spLocks noGrp="1"/>
          </p:cNvSpPr>
          <p:nvPr>
            <p:ph idx="1"/>
          </p:nvPr>
        </p:nvSpPr>
        <p:spPr>
          <a:xfrm>
            <a:off x="136146" y="640080"/>
            <a:ext cx="9007853" cy="3579849"/>
          </a:xfrm>
        </p:spPr>
        <p:txBody>
          <a:bodyPr>
            <a:noAutofit/>
          </a:bodyPr>
          <a:lstStyle/>
          <a:p>
            <a:pPr>
              <a:buFont typeface="Arial"/>
              <a:buChar char="•"/>
            </a:pPr>
            <a:r>
              <a:rPr lang="en-US" sz="2400" dirty="0" smtClean="0"/>
              <a:t>Predation &amp; Natural Hazards are generated every time step.</a:t>
            </a:r>
          </a:p>
          <a:p>
            <a:pPr>
              <a:buFont typeface="Arial"/>
              <a:buChar char="•"/>
            </a:pPr>
            <a:r>
              <a:rPr lang="en-US" sz="2400" dirty="0" smtClean="0"/>
              <a:t>Each agent has a threshold for each type of hazard.</a:t>
            </a:r>
          </a:p>
          <a:p>
            <a:pPr>
              <a:buFont typeface="Arial"/>
              <a:buChar char="•"/>
            </a:pPr>
            <a:r>
              <a:rPr lang="en-US" sz="2400" dirty="0" smtClean="0"/>
              <a:t>If intensity of the hazard is above the threshold then the hazard effects the agent.</a:t>
            </a:r>
          </a:p>
          <a:p>
            <a:pPr marL="0" indent="0"/>
            <a:r>
              <a:rPr lang="en-US" sz="2400" dirty="0" smtClean="0"/>
              <a:t>                     </a:t>
            </a:r>
            <a:r>
              <a:rPr lang="en-US" dirty="0" smtClean="0"/>
              <a:t>Natural Hazard                                                    Predation Hazard</a:t>
            </a:r>
          </a:p>
        </p:txBody>
      </p:sp>
      <p:pic>
        <p:nvPicPr>
          <p:cNvPr id="3" name="Picture 2"/>
          <p:cNvPicPr>
            <a:picLocks noChangeAspect="1"/>
          </p:cNvPicPr>
          <p:nvPr/>
        </p:nvPicPr>
        <p:blipFill>
          <a:blip r:embed="rId3"/>
          <a:stretch>
            <a:fillRect/>
          </a:stretch>
        </p:blipFill>
        <p:spPr>
          <a:xfrm>
            <a:off x="822960" y="2847228"/>
            <a:ext cx="3259037" cy="3925804"/>
          </a:xfrm>
          <a:prstGeom prst="rect">
            <a:avLst/>
          </a:prstGeom>
        </p:spPr>
      </p:pic>
      <p:pic>
        <p:nvPicPr>
          <p:cNvPr id="4" name="Picture 3"/>
          <p:cNvPicPr>
            <a:picLocks noChangeAspect="1"/>
          </p:cNvPicPr>
          <p:nvPr/>
        </p:nvPicPr>
        <p:blipFill>
          <a:blip r:embed="rId4"/>
          <a:stretch>
            <a:fillRect/>
          </a:stretch>
        </p:blipFill>
        <p:spPr>
          <a:xfrm>
            <a:off x="4978994" y="2943672"/>
            <a:ext cx="3104887" cy="3829360"/>
          </a:xfrm>
          <a:prstGeom prst="rect">
            <a:avLst/>
          </a:prstGeom>
        </p:spPr>
      </p:pic>
    </p:spTree>
    <p:extLst>
      <p:ext uri="{BB962C8B-B14F-4D97-AF65-F5344CB8AC3E}">
        <p14:creationId xmlns:p14="http://schemas.microsoft.com/office/powerpoint/2010/main" val="941449577"/>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5377871" y="3124139"/>
            <a:ext cx="2319610" cy="3674794"/>
          </a:xfrm>
          <a:prstGeom prst="rect">
            <a:avLst/>
          </a:prstGeom>
        </p:spPr>
      </p:pic>
      <p:sp>
        <p:nvSpPr>
          <p:cNvPr id="145410" name="Rectangle 2"/>
          <p:cNvSpPr>
            <a:spLocks noGrp="1" noChangeArrowheads="1"/>
          </p:cNvSpPr>
          <p:nvPr>
            <p:ph type="title"/>
          </p:nvPr>
        </p:nvSpPr>
        <p:spPr>
          <a:xfrm>
            <a:off x="822960" y="91440"/>
            <a:ext cx="7520940" cy="548640"/>
          </a:xfrm>
        </p:spPr>
        <p:txBody>
          <a:bodyPr>
            <a:normAutofit/>
          </a:bodyPr>
          <a:lstStyle/>
          <a:p>
            <a:r>
              <a:rPr lang="en-US" dirty="0" smtClean="0"/>
              <a:t>Social &amp; contagion Hazards</a:t>
            </a:r>
            <a:endParaRPr lang="en-US" dirty="0"/>
          </a:p>
        </p:txBody>
      </p:sp>
      <p:sp>
        <p:nvSpPr>
          <p:cNvPr id="5" name="Content Placeholder 2"/>
          <p:cNvSpPr>
            <a:spLocks noGrp="1"/>
          </p:cNvSpPr>
          <p:nvPr>
            <p:ph idx="1"/>
          </p:nvPr>
        </p:nvSpPr>
        <p:spPr>
          <a:xfrm>
            <a:off x="136146" y="640080"/>
            <a:ext cx="9007853" cy="3579849"/>
          </a:xfrm>
        </p:spPr>
        <p:txBody>
          <a:bodyPr>
            <a:noAutofit/>
          </a:bodyPr>
          <a:lstStyle/>
          <a:p>
            <a:pPr>
              <a:buFont typeface="Arial"/>
              <a:buChar char="•"/>
            </a:pPr>
            <a:r>
              <a:rPr lang="en-US" sz="2400" dirty="0" smtClean="0"/>
              <a:t>Social &amp; Contagion Hazards are generated every time step.</a:t>
            </a:r>
          </a:p>
          <a:p>
            <a:pPr>
              <a:buFont typeface="Arial"/>
              <a:buChar char="•"/>
            </a:pPr>
            <a:r>
              <a:rPr lang="en-US" sz="2400" dirty="0" smtClean="0"/>
              <a:t>Each agent has a threshold for each type of hazard.</a:t>
            </a:r>
          </a:p>
          <a:p>
            <a:pPr>
              <a:buFont typeface="Arial"/>
              <a:buChar char="•"/>
            </a:pPr>
            <a:r>
              <a:rPr lang="en-US" sz="2400" dirty="0" smtClean="0"/>
              <a:t>If </a:t>
            </a:r>
            <a:r>
              <a:rPr lang="en-US" sz="2400" u="sng" dirty="0" smtClean="0"/>
              <a:t>intensity of the hazard is above threshold </a:t>
            </a:r>
            <a:r>
              <a:rPr lang="en-US" sz="2400" dirty="0" smtClean="0"/>
              <a:t>&amp; agent </a:t>
            </a:r>
            <a:r>
              <a:rPr lang="en-US" sz="2400" u="sng" dirty="0" smtClean="0"/>
              <a:t>finds another agent from the other within a specified radius</a:t>
            </a:r>
            <a:r>
              <a:rPr lang="en-US" sz="2400" dirty="0" smtClean="0"/>
              <a:t> then the hazard effects the agent.</a:t>
            </a:r>
          </a:p>
          <a:p>
            <a:pPr marL="0" indent="0"/>
            <a:r>
              <a:rPr lang="en-US" sz="2400" dirty="0" smtClean="0"/>
              <a:t>                     </a:t>
            </a:r>
            <a:r>
              <a:rPr lang="en-US" dirty="0" smtClean="0"/>
              <a:t>Social Hazard                                                    Contagion Hazard</a:t>
            </a:r>
          </a:p>
        </p:txBody>
      </p:sp>
      <p:pic>
        <p:nvPicPr>
          <p:cNvPr id="2" name="Picture 1"/>
          <p:cNvPicPr>
            <a:picLocks noChangeAspect="1"/>
          </p:cNvPicPr>
          <p:nvPr/>
        </p:nvPicPr>
        <p:blipFill>
          <a:blip r:embed="rId4"/>
          <a:stretch>
            <a:fillRect/>
          </a:stretch>
        </p:blipFill>
        <p:spPr>
          <a:xfrm>
            <a:off x="984862" y="3168313"/>
            <a:ext cx="2957667" cy="3630620"/>
          </a:xfrm>
          <a:prstGeom prst="rect">
            <a:avLst/>
          </a:prstGeom>
        </p:spPr>
      </p:pic>
    </p:spTree>
    <p:extLst>
      <p:ext uri="{BB962C8B-B14F-4D97-AF65-F5344CB8AC3E}">
        <p14:creationId xmlns:p14="http://schemas.microsoft.com/office/powerpoint/2010/main" val="3444228303"/>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What happens in the model?</a:t>
            </a:r>
            <a:endParaRPr lang="en-US" dirty="0"/>
          </a:p>
        </p:txBody>
      </p:sp>
      <p:pic>
        <p:nvPicPr>
          <p:cNvPr id="4" name="Picture 3"/>
          <p:cNvPicPr>
            <a:picLocks noChangeAspect="1"/>
          </p:cNvPicPr>
          <p:nvPr/>
        </p:nvPicPr>
        <p:blipFill>
          <a:blip r:embed="rId2"/>
          <a:stretch>
            <a:fillRect/>
          </a:stretch>
        </p:blipFill>
        <p:spPr>
          <a:xfrm>
            <a:off x="0" y="1010524"/>
            <a:ext cx="9144000" cy="5548045"/>
          </a:xfrm>
          <a:prstGeom prst="rect">
            <a:avLst/>
          </a:prstGeom>
          <a:solidFill>
            <a:schemeClr val="bg1"/>
          </a:solidFill>
        </p:spPr>
      </p:pic>
    </p:spTree>
    <p:extLst>
      <p:ext uri="{BB962C8B-B14F-4D97-AF65-F5344CB8AC3E}">
        <p14:creationId xmlns:p14="http://schemas.microsoft.com/office/powerpoint/2010/main" val="1206211691"/>
      </p:ext>
    </p:extLst>
  </p:cSld>
  <p:clrMapOvr>
    <a:masterClrMapping/>
  </p:clrMapOvr>
  <p:timing>
    <p:tnLst>
      <p:par>
        <p:cTn xmlns:p14="http://schemas.microsoft.com/office/powerpoint/2010/mai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 Id="rId2" Type="http://schemas.openxmlformats.org/officeDocument/2006/relationships/image" Target="../media/image2.jpeg"/></Relationships>
</file>

<file path=ppt/theme/theme1.xml><?xml version="1.0" encoding="utf-8"?>
<a:theme xmlns:a="http://schemas.openxmlformats.org/drawingml/2006/main" name="Angles">
  <a:themeElements>
    <a:clrScheme name="Angles">
      <a:dk1>
        <a:srgbClr val="000000"/>
      </a:dk1>
      <a:lt1>
        <a:srgbClr val="FFFFFF"/>
      </a:lt1>
      <a:dk2>
        <a:srgbClr val="434342"/>
      </a:dk2>
      <a:lt2>
        <a:srgbClr val="CDD7D9"/>
      </a:lt2>
      <a:accent1>
        <a:srgbClr val="797B7E"/>
      </a:accent1>
      <a:accent2>
        <a:srgbClr val="F96A1B"/>
      </a:accent2>
      <a:accent3>
        <a:srgbClr val="08A1D9"/>
      </a:accent3>
      <a:accent4>
        <a:srgbClr val="7C984A"/>
      </a:accent4>
      <a:accent5>
        <a:srgbClr val="C2AD8D"/>
      </a:accent5>
      <a:accent6>
        <a:srgbClr val="506E94"/>
      </a:accent6>
      <a:hlink>
        <a:srgbClr val="5F5F5F"/>
      </a:hlink>
      <a:folHlink>
        <a:srgbClr val="969696"/>
      </a:folHlink>
    </a:clrScheme>
    <a:fontScheme name="Angles">
      <a:majorFont>
        <a:latin typeface="Franklin Gothic Medium"/>
        <a:ea typeface=""/>
        <a:cs typeface=""/>
        <a:font script="Jpan" typeface="HG創英角ｺﾞｼｯｸUB"/>
        <a:font script="Hang" typeface="돋움"/>
        <a:font script="Hans" typeface="微软雅黑"/>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a:ea typeface=""/>
        <a:cs typeface=""/>
        <a:font script="Jpan" typeface="ＭＳ Ｐゴシック"/>
        <a:font script="Hang" typeface="맑은 고딕"/>
        <a:font script="Hans" typeface="华文隶书"/>
        <a:font script="Hant" typeface="新細明體"/>
        <a:font script="Arab" typeface="Arial"/>
        <a:font script="Hebr" typeface="Arial"/>
        <a:font script="Thai" typeface="Cord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blipFill rotWithShape="1">
          <a:blip xmlns:r="http://schemas.openxmlformats.org/officeDocument/2006/relationships" r:embed="rId1">
            <a:duotone>
              <a:schemeClr val="phClr">
                <a:tint val="90000"/>
                <a:shade val="85000"/>
              </a:schemeClr>
              <a:schemeClr val="phClr">
                <a:tint val="95000"/>
                <a:shade val="99000"/>
              </a:schemeClr>
            </a:duotone>
          </a:blip>
          <a:tile tx="0" ty="0" sx="100000" sy="100000" flip="none" algn="tl"/>
        </a:blipFill>
        <a:blipFill rotWithShape="1">
          <a:blip xmlns:r="http://schemas.openxmlformats.org/officeDocument/2006/relationships" r:embed="rId2">
            <a:duotone>
              <a:schemeClr val="phClr">
                <a:tint val="93000"/>
                <a:shade val="85000"/>
              </a:schemeClr>
              <a:schemeClr val="phClr">
                <a:tint val="96000"/>
                <a:shade val="99000"/>
              </a:schemeClr>
            </a:duotone>
          </a:blip>
          <a:tile tx="0" ty="0" sx="90000" sy="9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Angles.thmx</Template>
  <TotalTime>1433</TotalTime>
  <Words>1436</Words>
  <Application>Microsoft Macintosh PowerPoint</Application>
  <PresentationFormat>On-screen Show (4:3)</PresentationFormat>
  <Paragraphs>92</Paragraphs>
  <Slides>18</Slides>
  <Notes>8</Notes>
  <HiddenSlides>0</HiddenSlides>
  <MMClips>0</MMClip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Angles</vt:lpstr>
      <vt:lpstr>A Generative Model of the  Mutual Escalation of Anxiety  Between Religious Groups</vt:lpstr>
      <vt:lpstr>Mutual Escalation of Anxiety Between Religious Groups</vt:lpstr>
      <vt:lpstr>Mutual Escalation of Anxiety Between Religious Groups (Periods of 3+ Years)</vt:lpstr>
      <vt:lpstr>Research Method: Agent Based Model</vt:lpstr>
      <vt:lpstr>Research Method: Agent Based Model</vt:lpstr>
      <vt:lpstr>What is in the model?</vt:lpstr>
      <vt:lpstr>Natural &amp; Predation Hazards</vt:lpstr>
      <vt:lpstr>Social &amp; contagion Hazards</vt:lpstr>
      <vt:lpstr>What happens in the model?</vt:lpstr>
      <vt:lpstr>Ritual clustering</vt:lpstr>
      <vt:lpstr>Is Mutually Escalating Anxiety Produced? </vt:lpstr>
      <vt:lpstr>How Frequently Is Mutually Escalating Anxiety Produced?</vt:lpstr>
      <vt:lpstr>How Do We Explain Why It occurs?</vt:lpstr>
      <vt:lpstr>How Do We Explain Why It occurs?</vt:lpstr>
      <vt:lpstr>How Does Mutual Escalation occur?</vt:lpstr>
      <vt:lpstr>Back to research questions</vt:lpstr>
      <vt:lpstr>Large scale implications</vt:lpstr>
      <vt:lpstr>Acknowledgement &amp; thank you</vt:lpstr>
    </vt:vector>
  </TitlesOfParts>
  <Company>Virginia Modeling Analysis and Simulation Center</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Ross Gore</dc:creator>
  <cp:lastModifiedBy>Ross Gore</cp:lastModifiedBy>
  <cp:revision>31</cp:revision>
  <dcterms:created xsi:type="dcterms:W3CDTF">2018-07-29T23:18:56Z</dcterms:created>
  <dcterms:modified xsi:type="dcterms:W3CDTF">2018-08-14T16:50:13Z</dcterms:modified>
</cp:coreProperties>
</file>

<file path=docProps/thumbnail.jpeg>
</file>